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77"/>
  </p:notesMasterIdLst>
  <p:sldIdLst>
    <p:sldId id="257" r:id="rId4"/>
    <p:sldId id="346" r:id="rId5"/>
    <p:sldId id="315" r:id="rId6"/>
    <p:sldId id="280" r:id="rId7"/>
    <p:sldId id="316" r:id="rId8"/>
    <p:sldId id="318" r:id="rId9"/>
    <p:sldId id="319" r:id="rId10"/>
    <p:sldId id="320" r:id="rId11"/>
    <p:sldId id="317" r:id="rId12"/>
    <p:sldId id="377" r:id="rId13"/>
    <p:sldId id="375" r:id="rId14"/>
    <p:sldId id="321" r:id="rId15"/>
    <p:sldId id="322" r:id="rId16"/>
    <p:sldId id="323" r:id="rId17"/>
    <p:sldId id="324" r:id="rId18"/>
    <p:sldId id="278" r:id="rId19"/>
    <p:sldId id="288" r:id="rId20"/>
    <p:sldId id="374" r:id="rId21"/>
    <p:sldId id="286" r:id="rId22"/>
    <p:sldId id="285" r:id="rId23"/>
    <p:sldId id="330" r:id="rId24"/>
    <p:sldId id="289" r:id="rId25"/>
    <p:sldId id="343" r:id="rId26"/>
    <p:sldId id="344" r:id="rId27"/>
    <p:sldId id="332" r:id="rId28"/>
    <p:sldId id="283" r:id="rId29"/>
    <p:sldId id="334" r:id="rId30"/>
    <p:sldId id="333" r:id="rId31"/>
    <p:sldId id="297" r:id="rId32"/>
    <p:sldId id="336" r:id="rId33"/>
    <p:sldId id="339" r:id="rId34"/>
    <p:sldId id="290" r:id="rId35"/>
    <p:sldId id="337" r:id="rId36"/>
    <p:sldId id="341" r:id="rId37"/>
    <p:sldId id="298" r:id="rId38"/>
    <p:sldId id="340" r:id="rId39"/>
    <p:sldId id="352" r:id="rId40"/>
    <p:sldId id="349" r:id="rId41"/>
    <p:sldId id="350" r:id="rId42"/>
    <p:sldId id="294" r:id="rId43"/>
    <p:sldId id="353" r:id="rId44"/>
    <p:sldId id="354" r:id="rId45"/>
    <p:sldId id="355" r:id="rId46"/>
    <p:sldId id="356" r:id="rId47"/>
    <p:sldId id="379" r:id="rId48"/>
    <p:sldId id="380" r:id="rId49"/>
    <p:sldId id="357" r:id="rId50"/>
    <p:sldId id="296" r:id="rId51"/>
    <p:sldId id="372" r:id="rId52"/>
    <p:sldId id="358" r:id="rId53"/>
    <p:sldId id="359" r:id="rId54"/>
    <p:sldId id="360" r:id="rId55"/>
    <p:sldId id="292" r:id="rId56"/>
    <p:sldId id="373" r:id="rId57"/>
    <p:sldId id="362" r:id="rId58"/>
    <p:sldId id="361" r:id="rId59"/>
    <p:sldId id="363" r:id="rId60"/>
    <p:sldId id="364" r:id="rId61"/>
    <p:sldId id="378" r:id="rId62"/>
    <p:sldId id="284" r:id="rId63"/>
    <p:sldId id="310" r:id="rId64"/>
    <p:sldId id="299" r:id="rId65"/>
    <p:sldId id="309" r:id="rId66"/>
    <p:sldId id="304" r:id="rId67"/>
    <p:sldId id="367" r:id="rId68"/>
    <p:sldId id="368" r:id="rId69"/>
    <p:sldId id="369" r:id="rId70"/>
    <p:sldId id="370" r:id="rId71"/>
    <p:sldId id="366" r:id="rId72"/>
    <p:sldId id="301" r:id="rId73"/>
    <p:sldId id="303" r:id="rId74"/>
    <p:sldId id="328" r:id="rId75"/>
    <p:sldId id="326" r:id="rId76"/>
  </p:sldIdLst>
  <p:sldSz cx="12192000" cy="6858000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Open Sans" panose="020B0604020202020204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2" autoAdjust="0"/>
    <p:restoredTop sz="70059" autoAdjust="0"/>
  </p:normalViewPr>
  <p:slideViewPr>
    <p:cSldViewPr snapToGrid="0">
      <p:cViewPr varScale="1">
        <p:scale>
          <a:sx n="64" d="100"/>
          <a:sy n="64" d="100"/>
        </p:scale>
        <p:origin x="12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5.fntdata"/><Relationship Id="rId90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Hey, I’m James Turner and this presentation is all about maximising performance on an algorithm in .NET.</a:t>
            </a:r>
          </a:p>
          <a:p>
            <a:r>
              <a:rPr lang="en-AU" dirty="0"/>
              <a:t>Our goal today is to make an extremely fast Levenshtein Distance calculator capable of handling very large strings.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53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then take the substitution cost for this cell, adding 1 if the corresponding characters in the row and column don’t match.</a:t>
            </a:r>
            <a:br>
              <a:rPr lang="en-AU" dirty="0"/>
            </a:br>
            <a:r>
              <a:rPr lang="en-AU" dirty="0"/>
              <a:t>The letters in this row and column are both the capital letter “S” so we don’t add 1, leaving us with the value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6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Finally for this cell, we take the minimum value of the two other numbers we just calculated.</a:t>
            </a:r>
          </a:p>
          <a:p>
            <a:r>
              <a:rPr lang="en-AU" dirty="0"/>
              <a:t>This means the value for our current cell is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repeat this process for the next cell in the row.</a:t>
            </a:r>
          </a:p>
          <a:p>
            <a:r>
              <a:rPr lang="en-AU" dirty="0"/>
              <a:t>We have an insertion cost of 0, a deletion cost of 2 and a substitution cost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44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Following that same formula on the previous slides, this gives us the result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9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repeat this process for every cell in the 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5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And repeat that for every row in the table.</a:t>
            </a:r>
          </a:p>
          <a:p>
            <a:r>
              <a:rPr lang="en-AU" dirty="0"/>
              <a:t>The Levenshtein Distance is found in the last cell in the bottom right corner.</a:t>
            </a:r>
          </a:p>
          <a:p>
            <a:r>
              <a:rPr lang="en-AU" dirty="0"/>
              <a:t>This means that the Levenshtein Distance for “Saturday” and “Sunday” is 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53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This is our baseline implementation in C# which we will iteratively build upon throughout this presentation.</a:t>
            </a:r>
          </a:p>
          <a:p>
            <a:r>
              <a:rPr lang="en-AU" dirty="0"/>
              <a:t>There are 3 essential elements to our baseline – the data structure, data initialization and the main calculation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69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Starting with the data structure – we are creating a jagged array of integers via LINQ.</a:t>
            </a:r>
          </a:p>
          <a:p>
            <a:r>
              <a:rPr lang="en-AU" dirty="0"/>
              <a:t>This structure mimics the same way we visualised the calculation in earlier slides – a full matrix of rows and columns.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69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Next is the data initialization – we need to setup the first row and first column so we can calculate the data.</a:t>
            </a:r>
          </a:p>
          <a:p>
            <a:r>
              <a:rPr lang="en-AU" dirty="0"/>
              <a:t>The first loop handles the first column while the second loop handles the first 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28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Finally we have the main calculation logic.</a:t>
            </a:r>
          </a:p>
          <a:p>
            <a:r>
              <a:rPr lang="en-AU" dirty="0"/>
              <a:t>Going row by row, column by column, we are grabbing the individual insertion, deletion and substitution costs, finding the minimum value and storing it in our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3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Created by Vladimir Levenshtein, the Levenshtein Distance algorithm helps answer the question: how similar are two strings.</a:t>
            </a:r>
          </a:p>
          <a:p>
            <a:r>
              <a:rPr lang="en-AU" dirty="0"/>
              <a:t>The smaller the distance, the fewer differences there are.</a:t>
            </a:r>
          </a:p>
          <a:p>
            <a:r>
              <a:rPr lang="en-AU" dirty="0"/>
              <a:t>The algorithm does this by iterating over the characters in two strings, identifying edit costs depending on the operation performed.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15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Benchmarked using .NET 5, our solution doesn’t seem to perform too badly. </a:t>
            </a:r>
          </a:p>
          <a:p>
            <a:r>
              <a:rPr lang="en-AU" dirty="0"/>
              <a:t>In a little under 400 nanoseconds, we calculated the distance between our two strings.</a:t>
            </a:r>
          </a:p>
          <a:p>
            <a:r>
              <a:rPr lang="en-AU" dirty="0"/>
              <a:t>These were two small strings though, how does it work if the strings were a few thousand characters long?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50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 implied by the Big-O notation on the previous slides, the algorithm doesn’t scale well at 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To achieve our performance goal, we will use a combination of .NET features and get a better understanding of the algorithm itself.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Let’s start with the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0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any single point in time in the calculation, we only care about the current and previous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87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do we create a whole matrix for the values?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73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Instead, we could just alternate between two rows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38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would dramatically decrease the memory requirements for the calculation.</a:t>
            </a:r>
          </a:p>
          <a:p>
            <a:r>
              <a:rPr lang="en-US" dirty="0"/>
              <a:t>While this improvement should not be understated, we can do even better than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12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If we had one row, it can represent the deletion costs.</a:t>
            </a:r>
          </a:p>
          <a:p>
            <a:r>
              <a:rPr lang="en-AU" dirty="0"/>
              <a:t>The substitution and insertion costs start from a known point, 0 and 1, so we can use single variables to track that.</a:t>
            </a:r>
          </a:p>
          <a:p>
            <a:r>
              <a:rPr lang="en-AU" dirty="0"/>
              <a:t>Once we calculate a cell, it is a matter of shuffling our insertion, substitution and deletion costs around.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1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Here is an example of what that might look like in C#.</a:t>
            </a:r>
          </a:p>
          <a:p>
            <a:r>
              <a:rPr lang="en-AU" dirty="0"/>
              <a:t>While the LINQ usage would have contributed to our allocations, the biggest win here is the lack of the jagged array itself.</a:t>
            </a:r>
          </a:p>
          <a:p>
            <a:r>
              <a:rPr lang="en-AU" dirty="0"/>
              <a:t>We also gain a small benefit from removing one of our data initialization loops.</a:t>
            </a:r>
          </a:p>
          <a:p>
            <a:r>
              <a:rPr lang="en-AU" dirty="0"/>
              <a:t>So, what effect does this have on the allocations?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82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Our single row variant allocates significantly less than our baseline. </a:t>
            </a:r>
          </a:p>
          <a:p>
            <a:r>
              <a:rPr lang="en-AU" dirty="0"/>
              <a:t>We have removed over 99.9% of the allocations in our 10,000 character example and the calculation is performed far faster.</a:t>
            </a:r>
          </a:p>
          <a:p>
            <a:r>
              <a:rPr lang="en-AU" dirty="0"/>
              <a:t>All these gains are from taking a closer look at the algorithm and how we could be smarter with it. </a:t>
            </a:r>
          </a:p>
          <a:p>
            <a:r>
              <a:rPr lang="en-AU" dirty="0"/>
              <a:t>For the little memory we are still allocating, we can now use a feature of .NET to remove it entirely: </a:t>
            </a:r>
            <a:r>
              <a:rPr lang="en-AU" dirty="0" err="1"/>
              <a:t>ArrayPool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29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 call to </a:t>
            </a:r>
            <a:r>
              <a:rPr lang="en-AU" dirty="0" err="1"/>
              <a:t>GetDistance</a:t>
            </a:r>
            <a:r>
              <a:rPr lang="en-AU" dirty="0"/>
              <a:t> was creating a new array for tracking a row of edit costs.</a:t>
            </a:r>
          </a:p>
          <a:p>
            <a:r>
              <a:rPr lang="en-AU" dirty="0"/>
              <a:t>Instead, we can rent an array from </a:t>
            </a:r>
            <a:r>
              <a:rPr lang="en-AU" dirty="0" err="1"/>
              <a:t>ArrayPool</a:t>
            </a:r>
            <a:r>
              <a:rPr lang="en-AU" dirty="0"/>
              <a:t>, avoiding the allocation costs associated with creating a new array.</a:t>
            </a:r>
          </a:p>
          <a:p>
            <a:r>
              <a:rPr lang="en-AU" dirty="0"/>
              <a:t>We do our calculation as normal but before we finish, we take our result out of the array and return the rented array. </a:t>
            </a:r>
          </a:p>
          <a:p>
            <a:r>
              <a:rPr lang="en-AU" dirty="0"/>
              <a:t>Returning the array is an important step – it isn’t free memory, we need to return it so other code can use that buffer.</a:t>
            </a:r>
          </a:p>
          <a:p>
            <a:r>
              <a:rPr lang="en-AU" dirty="0"/>
              <a:t>When used properly, the </a:t>
            </a:r>
            <a:r>
              <a:rPr lang="en-AU" dirty="0" err="1"/>
              <a:t>ArrayPool</a:t>
            </a:r>
            <a:r>
              <a:rPr lang="en-AU" dirty="0"/>
              <a:t> can be extremely useful!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5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are a few different applications for Levenshtein Distance.</a:t>
            </a:r>
          </a:p>
          <a:p>
            <a:r>
              <a:rPr lang="en-AU" dirty="0"/>
              <a:t>Working with smaller strings, you can identify how similar 2 words are, useful for spell checking suggestions.</a:t>
            </a:r>
          </a:p>
          <a:p>
            <a:r>
              <a:rPr lang="en-AU" dirty="0"/>
              <a:t>For larger strings, you might be comparing 2 files, useful for things like plagiarism detection.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88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From such a small change to our code, our memory allocations are now gone and we’ve even had a small increase in performance.</a:t>
            </a:r>
          </a:p>
          <a:p>
            <a:r>
              <a:rPr lang="en-AU" dirty="0" err="1"/>
              <a:t>ArrayPool</a:t>
            </a:r>
            <a:r>
              <a:rPr lang="en-AU" dirty="0"/>
              <a:t> has worked great in our scenario though there are some things to keep in mind if you are wanting to use it yourself – there is a great post by Adam </a:t>
            </a:r>
            <a:r>
              <a:rPr lang="en-AU" dirty="0" err="1"/>
              <a:t>Sitnik</a:t>
            </a:r>
            <a:r>
              <a:rPr lang="en-AU" dirty="0"/>
              <a:t> about </a:t>
            </a:r>
            <a:r>
              <a:rPr lang="en-AU" dirty="0" err="1"/>
              <a:t>ArrayPool</a:t>
            </a:r>
            <a:r>
              <a:rPr lang="en-AU" dirty="0"/>
              <a:t> which goes into depth about some of the quirks.</a:t>
            </a:r>
          </a:p>
          <a:p>
            <a:endParaRPr lang="en-AU" dirty="0"/>
          </a:p>
          <a:p>
            <a:r>
              <a:rPr lang="en-AU" dirty="0"/>
              <a:t>Now that our memory issues are effectively solved, let’s continue improving performance by taking another look at the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15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are a lot of cells to iterate in our matrix – it would be great if we could reduce it.</a:t>
            </a:r>
          </a:p>
          <a:p>
            <a:r>
              <a:rPr lang="en-AU" dirty="0"/>
              <a:t>It turns out that strings with a common start and end can be trimmed with no change to the result of the calculation.</a:t>
            </a:r>
          </a:p>
          <a:p>
            <a:r>
              <a:rPr lang="en-AU" dirty="0"/>
              <a:t>In the matrix on screen, I’ve highlighted the area with the differences between the strings as well as the outer boundary, representing the insertion and deletion costs.</a:t>
            </a:r>
          </a:p>
          <a:p>
            <a:r>
              <a:rPr lang="en-AU" dirty="0"/>
              <a:t>What we see here is effectively a mini Levenshtein Distance matrix inside what we were already working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00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Factoring this in, we shrink the area we need to process by a significant margin.</a:t>
            </a:r>
          </a:p>
          <a:p>
            <a:r>
              <a:rPr lang="en-AU" dirty="0"/>
              <a:t>While not all strings share a common start and end, when they do it can dramatically increase our performance. </a:t>
            </a:r>
          </a:p>
          <a:p>
            <a:r>
              <a:rPr lang="en-AU" dirty="0"/>
              <a:t>Implementing this logic in C# isn’t terribly difficult but there can be a gotcha depending how you go about implementing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10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 screen now is a fairly basic way in C# to achieve our desired trimming for both the start and end of the strings.</a:t>
            </a:r>
          </a:p>
          <a:p>
            <a:r>
              <a:rPr lang="en-AU" dirty="0"/>
              <a:t>This code, however, isn’t optimal.</a:t>
            </a:r>
          </a:p>
          <a:p>
            <a:r>
              <a:rPr lang="en-AU" dirty="0"/>
              <a:t>Near the bottom of the snippet, we are creating a substring – this is a new source of allocations.</a:t>
            </a:r>
          </a:p>
          <a:p>
            <a:r>
              <a:rPr lang="en-AU" dirty="0"/>
              <a:t>The larger the substring we are making, the more memory we are allocating, working against our earlier efforts to improve memory usage.</a:t>
            </a:r>
          </a:p>
          <a:p>
            <a:r>
              <a:rPr lang="en-AU" dirty="0"/>
              <a:t>Instead with just a few tweaks, we can avoid any allocations by using another feature in 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9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By switching from Substring to using Span Slice, we can avoid creating a new string on the heap.</a:t>
            </a:r>
          </a:p>
          <a:p>
            <a:r>
              <a:rPr lang="en-AU" dirty="0"/>
              <a:t>This works because a Span is a span of memory – pointers, arrays or in our case, strings.</a:t>
            </a:r>
          </a:p>
          <a:p>
            <a:r>
              <a:rPr lang="en-AU" dirty="0"/>
              <a:t>A Span lives on the stack and just points to specific segments of memory.</a:t>
            </a:r>
          </a:p>
          <a:p>
            <a:r>
              <a:rPr lang="en-AU" dirty="0"/>
              <a:t>So when we slice it, all we are doing is creating a new Span with a new offset and length.</a:t>
            </a:r>
          </a:p>
          <a:p>
            <a:r>
              <a:rPr lang="en-AU" dirty="0"/>
              <a:t>The behaviour of Span works well in our use case, we don’t need a new string specifically, we just want a slice of the string to work with.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89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keep all of the main trimming code shown earlier with our changes only starting from our slicing instead of using substring.</a:t>
            </a:r>
          </a:p>
          <a:p>
            <a:r>
              <a:rPr lang="en-AU" dirty="0"/>
              <a:t>Because we are using a new variable, we need to change a few references in the rest of our code.</a:t>
            </a:r>
          </a:p>
          <a:p>
            <a:r>
              <a:rPr lang="en-AU" dirty="0"/>
              <a:t>That said, it is otherwise is a drop-in replacement as Span supports indexers and a Length property.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5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performance of trimming will drastically depend on the input strings.</a:t>
            </a:r>
          </a:p>
          <a:p>
            <a:r>
              <a:rPr lang="en-AU" dirty="0"/>
              <a:t>In this specific benchmark, there are 2 variations of 100 character strings – where they do or don’t share a common start and end.</a:t>
            </a:r>
          </a:p>
          <a:p>
            <a:r>
              <a:rPr lang="en-AU" dirty="0"/>
              <a:t>When they don’t share one, performance is slightly worse for our trimming variant.</a:t>
            </a:r>
          </a:p>
          <a:p>
            <a:r>
              <a:rPr lang="en-AU" dirty="0"/>
              <a:t>This is to be expected, we are doing extra processing work which turns out to have no benefit.</a:t>
            </a:r>
          </a:p>
          <a:p>
            <a:r>
              <a:rPr lang="en-AU" dirty="0"/>
              <a:t>When they do share one, it can help the calculation perform much faster.</a:t>
            </a:r>
          </a:p>
          <a:p>
            <a:endParaRPr lang="en-AU" dirty="0"/>
          </a:p>
          <a:p>
            <a:r>
              <a:rPr lang="en-AU" dirty="0"/>
              <a:t>You might have noticed that our previous variant without trimming support also performs a little faster when strings have a common start and end.</a:t>
            </a:r>
          </a:p>
          <a:p>
            <a:r>
              <a:rPr lang="en-AU" dirty="0"/>
              <a:t>This relates to branch predictability.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48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performance of Levenshtein Distance can vary drastically by how predictable the data is.</a:t>
            </a:r>
          </a:p>
          <a:p>
            <a:r>
              <a:rPr lang="en-AU" dirty="0"/>
              <a:t>This is because our code has a LOT of branches and the larger the string, the more branches that are processed.</a:t>
            </a:r>
          </a:p>
          <a:p>
            <a:r>
              <a:rPr lang="en-AU" dirty="0"/>
              <a:t>We can enable some hardware counters to see how many branch instructions and branch mispredictions we have to understand the impact of our branches.</a:t>
            </a:r>
          </a:p>
          <a:p>
            <a:r>
              <a:rPr lang="en-AU" dirty="0"/>
              <a:t>While there are limitations to the accuracy of the hardware counters available, we can still get a general idea of how the performance characteristics change.</a:t>
            </a:r>
          </a:p>
          <a:p>
            <a:r>
              <a:rPr lang="en-AU" dirty="0"/>
              <a:t>What we can see though is that our slowest test case, the one with random data, has the most branch mispredictions.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98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a reminder of our branching situation, this is our inner loop of the calculation logic.</a:t>
            </a:r>
          </a:p>
          <a:p>
            <a:r>
              <a:rPr lang="en-AU" dirty="0"/>
              <a:t>We have 3 branches, 1 for checking the current characters between the 2 strings and 2 for doing our minimum value logic.</a:t>
            </a:r>
          </a:p>
          <a:p>
            <a:r>
              <a:rPr lang="en-AU" dirty="0"/>
              <a:t>These branches are run on every iteration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619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problem with our branches is how often our inner loop is called and the potential randomness of our data.</a:t>
            </a:r>
          </a:p>
          <a:p>
            <a:r>
              <a:rPr lang="en-AU" dirty="0"/>
              <a:t>The longer the strings are comparing, the worse our inner loop performs due to those branches.</a:t>
            </a:r>
          </a:p>
          <a:p>
            <a:r>
              <a:rPr lang="en-AU" dirty="0"/>
              <a:t>We can reduce the number of branches we process because the Levenshtein Distance algorithm has another trick up it’s sleeve…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7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Calculating the Levenshtein Distance of two strings is a relatively straight forward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In this example, we will calculate the distance between “Saturday” and “Sunday”.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Imagine a matrix with the letters of these words making the columns and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12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algorithm requires the lowest of the insertion, deletion and substitution.</a:t>
            </a:r>
          </a:p>
          <a:p>
            <a:r>
              <a:rPr lang="en-AU" dirty="0"/>
              <a:t>On screen I’ve highlighted all of the cells where two characters match.</a:t>
            </a:r>
          </a:p>
          <a:p>
            <a:r>
              <a:rPr lang="en-AU" dirty="0"/>
              <a:t>Remembering the rules for calculating the distance, we only add one to the substitution cost if the characters are different.</a:t>
            </a:r>
          </a:p>
          <a:p>
            <a:r>
              <a:rPr lang="en-AU" dirty="0"/>
              <a:t>Insertion and deletion costs on the other hand, they always have one added to them.</a:t>
            </a:r>
          </a:p>
          <a:p>
            <a:r>
              <a:rPr lang="en-AU" dirty="0"/>
              <a:t>In all the cases here where the characters are the same, their substitution cost is the lowest value.</a:t>
            </a:r>
          </a:p>
          <a:p>
            <a:r>
              <a:rPr lang="en-AU" dirty="0"/>
              <a:t>Knowing that, why do we do two </a:t>
            </a:r>
            <a:r>
              <a:rPr lang="en-AU" dirty="0" err="1"/>
              <a:t>Math.Min</a:t>
            </a:r>
            <a:r>
              <a:rPr lang="en-AU" dirty="0"/>
              <a:t> calls when characters are equal?</a:t>
            </a:r>
          </a:p>
          <a:p>
            <a:r>
              <a:rPr lang="en-AU" dirty="0"/>
              <a:t>Instead we can use the substitution cost directly.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768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Replacing our ternary operator with a full if-statement for our character comparisons, we can wrap our </a:t>
            </a:r>
            <a:r>
              <a:rPr lang="en-AU" dirty="0" err="1"/>
              <a:t>Math.Min</a:t>
            </a:r>
            <a:r>
              <a:rPr lang="en-AU" dirty="0"/>
              <a:t> calls.</a:t>
            </a:r>
          </a:p>
          <a:p>
            <a:r>
              <a:rPr lang="en-AU" dirty="0"/>
              <a:t>This makes our best case, where the characters are equal, have 2 fewer branches.</a:t>
            </a:r>
          </a:p>
          <a:p>
            <a:r>
              <a:rPr lang="en-AU" dirty="0"/>
              <a:t>Our worst case, where the characters are not equal, still has the same number of branches.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9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Performance wise, we are seeing a measurable speedup across the board.</a:t>
            </a:r>
          </a:p>
          <a:p>
            <a:r>
              <a:rPr lang="en-AU" dirty="0"/>
              <a:t>The hardware counters, while remembering their accuracy limitations, show a large difference on our “Predictably Equal” test case.</a:t>
            </a:r>
          </a:p>
          <a:p>
            <a:r>
              <a:rPr lang="en-AU" dirty="0"/>
              <a:t>Strangely there is also a speed up on the “Predictably Not Equal” path though there should be no less branches on that path.</a:t>
            </a:r>
          </a:p>
          <a:p>
            <a:r>
              <a:rPr lang="en-AU" dirty="0"/>
              <a:t>The thing about optimizing on this level is that we can having cascading changes with how the JIT processes our code.</a:t>
            </a:r>
          </a:p>
          <a:p>
            <a:r>
              <a:rPr lang="en-AU" dirty="0"/>
              <a:t>We can see this to some extent with the additional “Code Size” column in the benchmark results.</a:t>
            </a:r>
          </a:p>
          <a:p>
            <a:r>
              <a:rPr lang="en-AU" dirty="0"/>
              <a:t>“Code Size” is the total size of all of the CPU instructions required to execute our code.</a:t>
            </a:r>
          </a:p>
          <a:p>
            <a:r>
              <a:rPr lang="en-AU" dirty="0"/>
              <a:t>Our update version has 42 less bytes of instructions and all we did we re-organise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877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understand what the impact is of the JIT optimizations, we need to see what the JIT is generating.</a:t>
            </a:r>
          </a:p>
          <a:p>
            <a:r>
              <a:rPr lang="en-AU" dirty="0"/>
              <a:t>There are a few ways we can view the JIT’s generated assembly code like </a:t>
            </a:r>
            <a:r>
              <a:rPr lang="en-AU" dirty="0" err="1"/>
              <a:t>SharpLab</a:t>
            </a:r>
            <a:r>
              <a:rPr lang="en-AU" dirty="0"/>
              <a:t> or </a:t>
            </a:r>
            <a:r>
              <a:rPr lang="en-AU" dirty="0" err="1"/>
              <a:t>BenchmarkDotNet’s</a:t>
            </a:r>
            <a:r>
              <a:rPr lang="en-AU" dirty="0"/>
              <a:t> disassembly </a:t>
            </a:r>
            <a:r>
              <a:rPr lang="en-AU" dirty="0" err="1"/>
              <a:t>diagnoser</a:t>
            </a:r>
            <a:r>
              <a:rPr lang="en-AU" dirty="0"/>
              <a:t>.</a:t>
            </a:r>
          </a:p>
          <a:p>
            <a:r>
              <a:rPr lang="en-AU" dirty="0"/>
              <a:t>With access to the assembly code, we can start to see how small impacts to our C# code affects the JIT.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823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Here is a short example, unrelated to Levenshtein Distance, to show how small changes can affect our generated assembly.</a:t>
            </a:r>
          </a:p>
          <a:p>
            <a:r>
              <a:rPr lang="en-AU" dirty="0"/>
              <a:t>On the left, we are accessing two array items and multiplying the results.</a:t>
            </a:r>
          </a:p>
          <a:p>
            <a:r>
              <a:rPr lang="en-AU" dirty="0"/>
              <a:t>You might think the right would then just access the values and multiply the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283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Instead we have two branches indicated by the jump instruction labelled “</a:t>
            </a:r>
            <a:r>
              <a:rPr lang="en-AU" dirty="0" err="1"/>
              <a:t>jbe</a:t>
            </a:r>
            <a:r>
              <a:rPr lang="en-AU" dirty="0"/>
              <a:t>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195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can see both jump instructions go to the line “L0017”, a call instruction.</a:t>
            </a:r>
          </a:p>
          <a:p>
            <a:r>
              <a:rPr lang="en-AU" dirty="0"/>
              <a:t>The branches and that call are all to do one thing, bounds checking.</a:t>
            </a:r>
          </a:p>
          <a:p>
            <a:r>
              <a:rPr lang="en-AU" dirty="0"/>
              <a:t>What if we changed our C# code slightly, what if we swapped the 4 and 5 around.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65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When swapped, we have a smaller assembly output with one less bounds check.</a:t>
            </a:r>
          </a:p>
          <a:p>
            <a:r>
              <a:rPr lang="en-AU" dirty="0"/>
              <a:t>It can do this because knowing that it can access index 5 correctly, it can access index 4 without needing to check.</a:t>
            </a:r>
          </a:p>
          <a:p>
            <a:r>
              <a:rPr lang="en-AU" dirty="0"/>
              <a:t>This is what I mean by small changes in our code having larger changes in the JIT output.</a:t>
            </a:r>
          </a:p>
          <a:p>
            <a:r>
              <a:rPr lang="en-AU" dirty="0"/>
              <a:t>This output is arguably faster for having one less branch and less instructions overall.</a:t>
            </a:r>
          </a:p>
          <a:p>
            <a:r>
              <a:rPr lang="en-AU" dirty="0"/>
              <a:t>Now we’ve seen the impact of small changes to our C# code on the JIT, let’s look at an example in our calculation logic where the JIT could do with some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54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During the calculation we are comparing a character from the source and target strings together.</a:t>
            </a:r>
          </a:p>
          <a:p>
            <a:r>
              <a:rPr lang="en-AU" dirty="0"/>
              <a:t>The source character is determined by the outer loop whereas the target character is determined by the inner loop.</a:t>
            </a:r>
          </a:p>
          <a:p>
            <a:r>
              <a:rPr lang="en-AU" dirty="0"/>
              <a:t>Our C# code though accesses the source character in the inner loop.</a:t>
            </a:r>
          </a:p>
          <a:p>
            <a:r>
              <a:rPr lang="en-AU" dirty="0"/>
              <a:t>The JIT however doesn’t notice this – leaving our data access in an inefficient position.</a:t>
            </a:r>
          </a:p>
          <a:p>
            <a:r>
              <a:rPr lang="en-AU" dirty="0"/>
              <a:t>With only so much time to optimize code and only so many patterns it can recognise, cases like this might simply not be optimized.</a:t>
            </a:r>
          </a:p>
          <a:p>
            <a:r>
              <a:rPr lang="en-AU" dirty="0"/>
              <a:t>We need to be mindful of how we write code as the JIT can only do so much.</a:t>
            </a:r>
          </a:p>
          <a:p>
            <a:r>
              <a:rPr lang="en-AU" dirty="0"/>
              <a:t>So in cases like this, we should give the JIT a hand.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29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From our business logic perspective, we are doing the exact same operation however now we are being mindful of our usage.</a:t>
            </a:r>
          </a:p>
          <a:p>
            <a:r>
              <a:rPr lang="en-AU" dirty="0"/>
              <a:t>In our current suite of benchmarks, we can pick up a small change in both performance and code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96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algorithm operates on a cell-by-cell basis.</a:t>
            </a:r>
          </a:p>
          <a:p>
            <a:r>
              <a:rPr lang="en-AU" dirty="0"/>
              <a:t>The cell with the hash symbol is the first cell we calculate.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034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performance difference is small however will scale with larger target strings.</a:t>
            </a:r>
          </a:p>
          <a:p>
            <a:r>
              <a:rPr lang="en-AU" dirty="0"/>
              <a:t>The change also allowed the JIT to tweak other related parts of the assembly code allowing a slight reduction in code size.</a:t>
            </a:r>
          </a:p>
          <a:p>
            <a:r>
              <a:rPr lang="en-AU" dirty="0"/>
              <a:t>For a bigger increase in performance, let’s look at something a little more unsafe.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739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Pointers - let’s change our use of spans as well as our rented array to be accessed via pointers instead.</a:t>
            </a:r>
          </a:p>
          <a:p>
            <a:r>
              <a:rPr lang="en-AU" dirty="0"/>
              <a:t>Pointers automatically make things faster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7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short answer is yes, pointers did automatically make our code faster and even decreased the code size.</a:t>
            </a:r>
          </a:p>
          <a:p>
            <a:r>
              <a:rPr lang="en-AU" dirty="0"/>
              <a:t>The downside is that are code is now unsafe – our performance improvement is primarily coming from the lack of bounds checking that now occurs.</a:t>
            </a:r>
          </a:p>
          <a:p>
            <a:r>
              <a:rPr lang="en-AU" dirty="0"/>
              <a:t>If we write to the wrong memory location, we can easily corrupt the program – I’ve had this happen numerous times while doing my original research into performance improvements for Levenshtein Distance.</a:t>
            </a:r>
          </a:p>
          <a:p>
            <a:r>
              <a:rPr lang="en-AU" dirty="0"/>
              <a:t>With that in mind, it is a good idea to have extensive testing around the use of pointers just to make sure you don’t corrupt your application.</a:t>
            </a:r>
            <a:br>
              <a:rPr lang="en-AU" dirty="0"/>
            </a:br>
            <a:r>
              <a:rPr lang="en-AU" dirty="0"/>
              <a:t>Going beyond pointers, let’s look at using hardware </a:t>
            </a:r>
            <a:r>
              <a:rPr lang="en-AU" dirty="0" err="1"/>
              <a:t>intrinsics</a:t>
            </a:r>
            <a:r>
              <a:rPr lang="en-AU" dirty="0"/>
              <a:t> to keep boosting our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96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Hardware </a:t>
            </a:r>
            <a:r>
              <a:rPr lang="en-AU" dirty="0" err="1"/>
              <a:t>intrinsics</a:t>
            </a:r>
            <a:r>
              <a:rPr lang="en-AU" dirty="0"/>
              <a:t> is about accessing specialised instructions on a CPU that can accelerate specific workloads.</a:t>
            </a:r>
          </a:p>
          <a:p>
            <a:r>
              <a:rPr lang="en-AU" dirty="0"/>
              <a:t>These instructions come from additional capabilities of specific CPUs that extend a base architecture.</a:t>
            </a:r>
          </a:p>
          <a:p>
            <a:r>
              <a:rPr lang="en-AU" dirty="0"/>
              <a:t>Since .NET Core 3.0, we can access these additional instructions to accelerate performance in our applications.</a:t>
            </a:r>
          </a:p>
          <a:p>
            <a:r>
              <a:rPr lang="en-AU" dirty="0"/>
              <a:t>The majority of these instructions relate to a concept called Single Instruction, Multiple Data – or SIMD.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84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SIMD is a way that we can perform an action to a set of data at once, rather than individually.</a:t>
            </a:r>
          </a:p>
          <a:p>
            <a:r>
              <a:rPr lang="en-AU" dirty="0"/>
              <a:t>Work is performed on a vector so in the example, we have two 8-value vectors and we can add them together in a single operation. </a:t>
            </a:r>
          </a:p>
          <a:p>
            <a:r>
              <a:rPr lang="en-AU" dirty="0"/>
              <a:t>In Levenshtein Distance, there are a couple of ways we can use it though there are some caveats.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370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core problem comes down to the fact that for us to be able to do vector processing, we’d ideally need a full vector of values.</a:t>
            </a:r>
          </a:p>
          <a:p>
            <a:r>
              <a:rPr lang="en-AU" dirty="0"/>
              <a:t>For Levenshtein Distance, this is difficult to do in the main calculation as we don’t know all the values we need for a vector at the same time.</a:t>
            </a:r>
          </a:p>
          <a:p>
            <a:r>
              <a:rPr lang="en-AU" dirty="0"/>
              <a:t>Let’s walk through the calculation if we tried to vectorize it in the same way we’ve been processing it currently.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471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Highlighted is the substitution costs for the first 4 cells.</a:t>
            </a:r>
          </a:p>
          <a:p>
            <a:r>
              <a:rPr lang="en-AU" dirty="0"/>
              <a:t>Loading that into a vector isn’t a problem, we know all those values ahead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196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Similarly with deletion costs – we can load those into a vector no problem.</a:t>
            </a:r>
          </a:p>
          <a:p>
            <a:r>
              <a:rPr lang="en-AU" dirty="0"/>
              <a:t>How about the insertion costs?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486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Insertion costs become our problem as while we know the first insertion cost, we don’t know the next 3 to fully load our vector.</a:t>
            </a:r>
          </a:p>
          <a:p>
            <a:r>
              <a:rPr lang="en-AU" dirty="0"/>
              <a:t>Let’s pretend we had the next 3 insertion values…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52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now with all 3 vectors we can begin calculating but wait a minute… we have 3 of our 4 values we were going to calculate anyway.</a:t>
            </a:r>
          </a:p>
          <a:p>
            <a:r>
              <a:rPr lang="en-AU" dirty="0"/>
              <a:t>What this means is that only the 4</a:t>
            </a:r>
            <a:r>
              <a:rPr lang="en-AU" baseline="30000" dirty="0"/>
              <a:t>th</a:t>
            </a:r>
            <a:r>
              <a:rPr lang="en-AU" dirty="0"/>
              <a:t> value in our resulting vector would be a value we didn’t already calculate – this doesn’t seem to be useful at all. </a:t>
            </a:r>
          </a:p>
          <a:p>
            <a:r>
              <a:rPr lang="en-AU" dirty="0"/>
              <a:t>All hope isn’t lost though, we can still make use of vectorization.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0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left cell represents the insertion costs.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012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Our trimming logic can take advantage of vectorization as we can use it to compare multiple characters at a time.</a:t>
            </a:r>
          </a:p>
          <a:p>
            <a:r>
              <a:rPr lang="en-AU" dirty="0"/>
              <a:t>The snippet here is a small part of the larger solution however gives the gist of our changes.</a:t>
            </a:r>
          </a:p>
          <a:p>
            <a:r>
              <a:rPr lang="en-AU" dirty="0"/>
              <a:t>Using AVX2, a capability for modern x86 CPUs, we load our strings into two 256-bit vectors, allowing us to compare 16 characters at once.</a:t>
            </a:r>
          </a:p>
          <a:p>
            <a:r>
              <a:rPr lang="en-AU" dirty="0"/>
              <a:t>We continue with more AVX2 instructions, comparing values and getting us a single “match” value. </a:t>
            </a:r>
          </a:p>
          <a:p>
            <a:r>
              <a:rPr lang="en-AU" dirty="0"/>
              <a:t>If any of the characters are not equal, we use some bit operations to find the final number of characters we can trim.</a:t>
            </a:r>
          </a:p>
          <a:p>
            <a:r>
              <a:rPr lang="en-AU" dirty="0"/>
              <a:t>I’m simplifying this for brevity however it is worth noting a number of specific additional considerations.</a:t>
            </a:r>
          </a:p>
          <a:p>
            <a:r>
              <a:rPr lang="en-AU" dirty="0"/>
              <a:t>Not all CPUs support all instructions – what the snippet doesn’t show is a defensive check to confirm AVX2 support, falling back without it.</a:t>
            </a:r>
          </a:p>
          <a:p>
            <a:r>
              <a:rPr lang="en-AU" dirty="0"/>
              <a:t>Ideally falling back to use 128-bit vectors with an older instruction set. </a:t>
            </a:r>
          </a:p>
          <a:p>
            <a:r>
              <a:rPr lang="en-AU" dirty="0"/>
              <a:t>These are some of the things to keep in mind if you are using hardware </a:t>
            </a:r>
            <a:r>
              <a:rPr lang="en-AU" dirty="0" err="1"/>
              <a:t>intrinsics</a:t>
            </a:r>
            <a:r>
              <a:rPr lang="en-A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136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a specialised benchmark for string trimming where all characters are trimmed.</a:t>
            </a:r>
          </a:p>
          <a:p>
            <a:r>
              <a:rPr lang="en-AU" dirty="0"/>
              <a:t>While we have a small performance regression at 10 characters, we have hugely increased our performance in any strings that are longer.</a:t>
            </a:r>
          </a:p>
          <a:p>
            <a:r>
              <a:rPr lang="en-AU" dirty="0"/>
              <a:t>Just look at how much faster our 1000 or 10000 character trimming has performed.</a:t>
            </a:r>
          </a:p>
          <a:p>
            <a:r>
              <a:rPr lang="en-AU" dirty="0"/>
              <a:t>Depending on your workload, with the right use of SIMD and other hardware </a:t>
            </a:r>
            <a:r>
              <a:rPr lang="en-AU" dirty="0" err="1"/>
              <a:t>intrinsics</a:t>
            </a:r>
            <a:r>
              <a:rPr lang="en-AU" dirty="0"/>
              <a:t>, you can have huge performance gains.</a:t>
            </a:r>
          </a:p>
          <a:p>
            <a:r>
              <a:rPr lang="en-AU" dirty="0"/>
              <a:t>It is worth noting, however, that our code size has increased quite a bit.</a:t>
            </a:r>
          </a:p>
          <a:p>
            <a:r>
              <a:rPr lang="en-AU" dirty="0"/>
              <a:t>Now for something more unconventional, using SIMD in a way it likely isn’t intended.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455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said earlier that the main calculation, with the way we process it row-by-row, can’t benefit from SIMD because we can’t load the full vector.</a:t>
            </a:r>
          </a:p>
          <a:p>
            <a:r>
              <a:rPr lang="en-AU" dirty="0"/>
              <a:t>While that is true, it is somewhat a half truth – there are ways we can still benefit if we try hard enough.</a:t>
            </a:r>
          </a:p>
          <a:p>
            <a:r>
              <a:rPr lang="en-AU" dirty="0"/>
              <a:t>On screen is the before and after of swapping out the core calculation logic for Levenshtein Distance.</a:t>
            </a:r>
          </a:p>
          <a:p>
            <a:r>
              <a:rPr lang="en-AU" dirty="0"/>
              <a:t>There is a lot of vectors being used but if you look carefully, the vectors are loaded with the same value in all positions.</a:t>
            </a:r>
          </a:p>
          <a:p>
            <a:r>
              <a:rPr lang="en-AU" dirty="0"/>
              <a:t>It is equally as wasteful computationally however follows our previous logic closely and ends up removing the minimum value branches for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566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With less branches for the CPU to worry about, our code still ends up improving in performance.</a:t>
            </a:r>
          </a:p>
          <a:p>
            <a:r>
              <a:rPr lang="en-AU" dirty="0"/>
              <a:t>From 10 character strings through to 10000 character strings, it beats our previous best and crushes our baseline.</a:t>
            </a:r>
          </a:p>
          <a:p>
            <a:r>
              <a:rPr lang="en-AU" dirty="0"/>
              <a:t>Still though, what if we need to work on bigger strings?</a:t>
            </a:r>
          </a:p>
          <a:p>
            <a:r>
              <a:rPr lang="en-AU" dirty="0"/>
              <a:t>This is where we take everything we learned about Levenshtein Distance so far and make it multi-threaded.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695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help demonstrate how we can do multi-threading, I’ve split the matrix into two regions, showing how two threads would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882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 the start of calculating, we need to complete the first row in the first region in a single thread.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650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Once that row is completed, that thread can continue on its next row.</a:t>
            </a:r>
          </a:p>
          <a:p>
            <a:r>
              <a:rPr lang="en-AU" dirty="0"/>
              <a:t>At the same time, the next region over can start on the first 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326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process works this way because of the dependency on insertion and substitution costs across regions.</a:t>
            </a:r>
          </a:p>
          <a:p>
            <a:r>
              <a:rPr lang="en-AU" dirty="0"/>
              <a:t>The right thread needs the left thread to process the row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593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Adjacent regions need to share a buffer between threads to access the insertion and substitution costs.</a:t>
            </a:r>
          </a:p>
          <a:p>
            <a:r>
              <a:rPr lang="en-AU" dirty="0"/>
              <a:t>The left thread writes to it, the right thread reads from it.</a:t>
            </a:r>
          </a:p>
          <a:p>
            <a:r>
              <a:rPr lang="en-AU" dirty="0"/>
              <a:t>When implemented well, we can scale across CPUs with many cores, allowing processing of huge strings in a reasonable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479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multi-threaded variant is configured for a minimum of 10,000 characters per thread, avoiding overhead on smaller strings.</a:t>
            </a:r>
          </a:p>
          <a:p>
            <a:r>
              <a:rPr lang="en-AU" dirty="0"/>
              <a:t>It still takes advantage of everything else we’ve talked about – a single row data structure, using </a:t>
            </a:r>
            <a:r>
              <a:rPr lang="en-AU" dirty="0" err="1"/>
              <a:t>ArrayPool</a:t>
            </a:r>
            <a:r>
              <a:rPr lang="en-AU" dirty="0"/>
              <a:t> to reduce allocations, with branch improvements, use of pointers, and our vectorization tricks.</a:t>
            </a:r>
          </a:p>
          <a:p>
            <a:r>
              <a:rPr lang="en-AU" dirty="0"/>
              <a:t>On my test machine with 4 cores and 8 threads, the 100,000 character benchmark uses 8 threads which lead to an 83% performance improvement.</a:t>
            </a:r>
          </a:p>
          <a:p>
            <a:r>
              <a:rPr lang="en-AU" dirty="0"/>
              <a:t>On a machine with more cores, it would likely be possible to scale this further for handling larger strings.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7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cell above represents deletion costs.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892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Beyond everything I’ve talked about so far, there are still other ways we can improve performance.</a:t>
            </a:r>
          </a:p>
          <a:p>
            <a:r>
              <a:rPr lang="en-AU" dirty="0"/>
              <a:t>We can fine tune our assembly output, looking up what instructions perform the fastest, and massage our C# the right way so the JIT generates what we want.</a:t>
            </a:r>
          </a:p>
          <a:p>
            <a:r>
              <a:rPr lang="en-AU" dirty="0"/>
              <a:t>Our data initialization, we could write a vector of data to a pointer, filling the row 8 values at a time.</a:t>
            </a:r>
          </a:p>
          <a:p>
            <a:r>
              <a:rPr lang="en-AU" dirty="0"/>
              <a:t>Loop unrolling can also be effective, while there are certain things to be aware of when doing so, it further reduces branches, increasing performance.</a:t>
            </a:r>
          </a:p>
          <a:p>
            <a:r>
              <a:rPr lang="en-AU" dirty="0"/>
              <a:t>Or a really interesting technique of processing our data in diagonally, allowing us to use vectors to their full advantage.</a:t>
            </a:r>
          </a:p>
          <a:p>
            <a:r>
              <a:rPr lang="en-AU" dirty="0"/>
              <a:t>I can’t fit them all into a single talk so let’s finish up on some key points to improve performance in your own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037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Have a performance goal – this is really important, you need to know why you are optimizing.</a:t>
            </a:r>
          </a:p>
          <a:p>
            <a:r>
              <a:rPr lang="en-AU" dirty="0"/>
              <a:t>Our goal from the outset was for handling very large strings, now we can tackle strings over 100,000 characters long.</a:t>
            </a:r>
          </a:p>
          <a:p>
            <a:r>
              <a:rPr lang="en-AU" dirty="0"/>
              <a:t>If we were writing this for a spell checking application, the later optimizations are mostly not needed.</a:t>
            </a:r>
          </a:p>
          <a:p>
            <a:r>
              <a:rPr lang="en-AU" dirty="0"/>
              <a:t>When you know your goal though, it is important to keep measuring your changes on your path to get there.</a:t>
            </a:r>
          </a:p>
          <a:p>
            <a:r>
              <a:rPr lang="en-AU" dirty="0"/>
              <a:t>The various benchmarks throughout this talk showed measurable performance and allocation changes so we knew we were making progress.</a:t>
            </a:r>
          </a:p>
          <a:p>
            <a:r>
              <a:rPr lang="en-AU" dirty="0"/>
              <a:t>Our initial progress came from gaining a better understanding of the algorithm – while I might have been talking Levenshtein Distance, think about the code you are working on.</a:t>
            </a:r>
          </a:p>
          <a:p>
            <a:r>
              <a:rPr lang="en-AU" dirty="0"/>
              <a:t>Reframing the problem you are tackling with an algorithm might give you insights to dramatically improve performance before doing anything exotic.</a:t>
            </a:r>
          </a:p>
          <a:p>
            <a:r>
              <a:rPr lang="en-AU" dirty="0"/>
              <a:t>Finally though, knowing the tools you have available can help unlock additional performance.</a:t>
            </a:r>
          </a:p>
          <a:p>
            <a:r>
              <a:rPr lang="en-AU" dirty="0"/>
              <a:t>We removed allocations with </a:t>
            </a:r>
            <a:r>
              <a:rPr lang="en-AU" dirty="0" err="1"/>
              <a:t>ArrayPool</a:t>
            </a:r>
            <a:r>
              <a:rPr lang="en-AU" dirty="0"/>
              <a:t>, avoided other allocations with Span and gained even more performance with hardware </a:t>
            </a:r>
            <a:r>
              <a:rPr lang="en-AU" dirty="0" err="1"/>
              <a:t>intrinsics</a:t>
            </a:r>
            <a:r>
              <a:rPr lang="en-AU" dirty="0"/>
              <a:t>.</a:t>
            </a:r>
          </a:p>
          <a:p>
            <a:r>
              <a:rPr lang="en-AU" dirty="0"/>
              <a:t>No doubt there are new tools and features coming to the .NET runtime that will continue to help us improve performance in our applications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019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Finishing up, you can find my highly optimized version of Levenshtein Distance, called </a:t>
            </a:r>
            <a:r>
              <a:rPr lang="en-AU" dirty="0" err="1"/>
              <a:t>Quickenshtein</a:t>
            </a:r>
            <a:r>
              <a:rPr lang="en-AU" dirty="0"/>
              <a:t>, on GitHub – it has every optimization I’ve mentioned today including the ones I couldn’t cover in detail.</a:t>
            </a:r>
          </a:p>
          <a:p>
            <a:r>
              <a:rPr lang="en-AU" dirty="0"/>
              <a:t>It is quite possibly the fastest .NET implementation for calculating Levenshtein Distance.</a:t>
            </a:r>
          </a:p>
          <a:p>
            <a:endParaRPr lang="en-AU" dirty="0"/>
          </a:p>
          <a:p>
            <a:r>
              <a:rPr lang="en-AU" dirty="0"/>
              <a:t>Additionally, all the benchmarks and code from this talk are available on GitHub.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676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Thanks for joining in on my talk!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7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top-left cell represents substitution costs.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 these different cells together to find the value for our current cell.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4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start by taking the minimum value of the insertion and deletion costs for our cell, adding 1 to the result.</a:t>
            </a:r>
          </a:p>
          <a:p>
            <a:r>
              <a:rPr lang="en-AU" dirty="0"/>
              <a:t>This gives us the value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7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amsitnik.com/Array-Pool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sitnik.com/Spa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rnerj/Quickenshtein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urnerj/LevenshteinBenchmarks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30059">
            <a:off x="8977967" y="3610267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Maximising Algorithm Performance in .NET: Levenshtein Distance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Turner</a:t>
            </a:r>
          </a:p>
          <a:p>
            <a:r>
              <a:rPr lang="en-US" dirty="0"/>
              <a:t>@MrTurnerj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US" dirty="0"/>
              <a:t>Take the substitution cost, adding </a:t>
            </a:r>
            <a:r>
              <a:rPr lang="en-US" i="1" dirty="0"/>
              <a:t>1</a:t>
            </a:r>
            <a:r>
              <a:rPr lang="en-US" dirty="0"/>
              <a:t> to the result IF the characters in the row/column don’t match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0 + (‘S’ != ‘S’ ? 1 : 0) = 0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6EEED1D-8CDA-45C4-9304-3A9BFFE25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7409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72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US" dirty="0"/>
              <a:t>The final value is the minimum of these two calculations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MIN(2, 0) = 0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6EEED1D-8CDA-45C4-9304-3A9BFFE25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643436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93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US" dirty="0"/>
              <a:t>This process now repeats for the next</a:t>
            </a:r>
          </a:p>
          <a:p>
            <a:endParaRPr lang="en-US" dirty="0"/>
          </a:p>
          <a:p>
            <a:r>
              <a:rPr lang="en-US" dirty="0"/>
              <a:t>New costs for this cell</a:t>
            </a:r>
          </a:p>
          <a:p>
            <a:pPr lvl="1"/>
            <a:r>
              <a:rPr lang="en-US" dirty="0"/>
              <a:t>Insertion cost: 0</a:t>
            </a:r>
          </a:p>
          <a:p>
            <a:pPr lvl="1"/>
            <a:r>
              <a:rPr lang="en-US" dirty="0"/>
              <a:t>Deletion cost: 2</a:t>
            </a:r>
          </a:p>
          <a:p>
            <a:pPr lvl="1"/>
            <a:r>
              <a:rPr lang="en-US" dirty="0"/>
              <a:t>Substitution cost: 1</a:t>
            </a:r>
          </a:p>
          <a:p>
            <a:endParaRPr lang="en-US" dirty="0"/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6EEED1D-8CDA-45C4-9304-3A9BFFE25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95845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14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US" dirty="0"/>
              <a:t>This process now repeats for the next</a:t>
            </a:r>
          </a:p>
          <a:p>
            <a:endParaRPr lang="en-US" dirty="0"/>
          </a:p>
          <a:p>
            <a:r>
              <a:rPr lang="en-US" dirty="0"/>
              <a:t>New costs for this cell</a:t>
            </a:r>
          </a:p>
          <a:p>
            <a:pPr lvl="1"/>
            <a:r>
              <a:rPr lang="en-US" dirty="0"/>
              <a:t>Insertion cost: 0</a:t>
            </a:r>
          </a:p>
          <a:p>
            <a:pPr lvl="1"/>
            <a:r>
              <a:rPr lang="en-US" dirty="0"/>
              <a:t>Deletion cost: 2</a:t>
            </a:r>
          </a:p>
          <a:p>
            <a:pPr lvl="1"/>
            <a:r>
              <a:rPr lang="en-US" dirty="0"/>
              <a:t>Substitution cost: 1</a:t>
            </a:r>
          </a:p>
          <a:p>
            <a:endParaRPr lang="en-US" dirty="0"/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6EEED1D-8CDA-45C4-9304-3A9BFFE25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594191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8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US" dirty="0"/>
              <a:t>This calculation repeats for the rest of the row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6EEED1D-8CDA-45C4-9304-3A9BFFE25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30808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0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US" dirty="0"/>
              <a:t>And then for every row left in the table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Levenshtein Distance is the value in the final cell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EFDBA1-CC27-45D6-B23B-0FB10D144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92503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018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baseline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545CB4-FC62-45DF-86E5-6C300A28E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1" y="1690688"/>
            <a:ext cx="9416052" cy="4802187"/>
          </a:xfrm>
        </p:spPr>
      </p:pic>
    </p:spTree>
    <p:extLst>
      <p:ext uri="{BB962C8B-B14F-4D97-AF65-F5344CB8AC3E}">
        <p14:creationId xmlns:p14="http://schemas.microsoft.com/office/powerpoint/2010/main" val="1858014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baseline – The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3632902"/>
            <a:ext cx="5660061" cy="1954329"/>
          </a:xfrm>
        </p:spPr>
        <p:txBody>
          <a:bodyPr>
            <a:normAutofit/>
          </a:bodyPr>
          <a:lstStyle/>
          <a:p>
            <a:r>
              <a:rPr lang="en-US" dirty="0"/>
              <a:t>Creates a jagged array (an array of arrays)</a:t>
            </a:r>
          </a:p>
          <a:p>
            <a:r>
              <a:rPr lang="en-US" dirty="0"/>
              <a:t>Uses LINQ</a:t>
            </a:r>
          </a:p>
          <a:p>
            <a:r>
              <a:rPr lang="en-US" dirty="0"/>
              <a:t>Space complexity: O((n+1)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42C2E-BAC5-425F-9D1C-FE8D5AE3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784533"/>
            <a:ext cx="5713797" cy="1336062"/>
          </a:xfrm>
          <a:prstGeom prst="rect">
            <a:avLst/>
          </a:prstGeom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FC6D14C6-6706-4F84-814A-7514C174B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09300"/>
              </p:ext>
            </p:extLst>
          </p:nvPr>
        </p:nvGraphicFramePr>
        <p:xfrm>
          <a:off x="6498260" y="1690686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577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baseline – Data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632902"/>
            <a:ext cx="4699000" cy="1954329"/>
          </a:xfrm>
        </p:spPr>
        <p:txBody>
          <a:bodyPr/>
          <a:lstStyle/>
          <a:p>
            <a:r>
              <a:rPr lang="en-US" dirty="0"/>
              <a:t>First loop initializes only the first column</a:t>
            </a:r>
          </a:p>
          <a:p>
            <a:r>
              <a:rPr lang="en-US" dirty="0"/>
              <a:t>Second loop initializes only the first row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42C2E-BAC5-425F-9D1C-FE8D5AE3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690687"/>
            <a:ext cx="5713797" cy="1610073"/>
          </a:xfrm>
          <a:prstGeom prst="rect">
            <a:avLst/>
          </a:prstGeom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FC6D14C6-6706-4F84-814A-7514C174B024}"/>
              </a:ext>
            </a:extLst>
          </p:cNvPr>
          <p:cNvGraphicFramePr>
            <a:graphicFrameLocks noGrp="1"/>
          </p:cNvGraphicFramePr>
          <p:nvPr/>
        </p:nvGraphicFramePr>
        <p:xfrm>
          <a:off x="6498260" y="1690686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677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baseline – Calculation 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BCC46-DD97-444B-A4A2-F82CD4D4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3942" y="2937704"/>
            <a:ext cx="10509858" cy="235102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29858-D63A-48E8-A67A-A367E439B2A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Row by row, column by column</a:t>
            </a:r>
          </a:p>
          <a:p>
            <a:r>
              <a:rPr lang="en-US" dirty="0"/>
              <a:t>Time complexity: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23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Levenshtein Distance?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7662"/>
          </a:xfrm>
        </p:spPr>
        <p:txBody>
          <a:bodyPr>
            <a:normAutofit/>
          </a:bodyPr>
          <a:lstStyle/>
          <a:p>
            <a:r>
              <a:rPr lang="en-US" dirty="0"/>
              <a:t>Answers the question: How similar are two strings?</a:t>
            </a:r>
          </a:p>
          <a:p>
            <a:r>
              <a:rPr lang="en-US" dirty="0"/>
              <a:t>A smaller “distance” means fewer differences between two strings</a:t>
            </a:r>
          </a:p>
          <a:p>
            <a:endParaRPr lang="en-US" dirty="0"/>
          </a:p>
          <a:p>
            <a:r>
              <a:rPr lang="en-US" dirty="0"/>
              <a:t>Mathematical formula:</a:t>
            </a:r>
          </a:p>
        </p:txBody>
      </p:sp>
      <p:pic>
        <p:nvPicPr>
          <p:cNvPr id="8" name="Content Placeholder 4" descr="A picture containing diagram, text&#10;&#10;Description automatically generated">
            <a:extLst>
              <a:ext uri="{FF2B5EF4-FFF2-40B4-BE49-F238E27FC236}">
                <a16:creationId xmlns:a16="http://schemas.microsoft.com/office/drawing/2014/main" id="{E21EFE9C-04A5-492E-8894-72963E13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33287"/>
            <a:ext cx="10515600" cy="183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1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baseline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27C75-DF60-4403-8E37-3310CF84A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 the calculating the distance of “Saturday” and “Sunday”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D3F540-831A-43E2-93B2-AAFB79A8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5700" y="2495092"/>
            <a:ext cx="10518098" cy="30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3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baseline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D3F540-831A-43E2-93B2-AAFB79A8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5698" y="3605209"/>
            <a:ext cx="10518102" cy="105011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E5BB63-E5CE-4F7E-9859-521F8F71D0D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Reasonable performance for short strings</a:t>
            </a:r>
          </a:p>
          <a:p>
            <a:r>
              <a:rPr lang="en-US" dirty="0"/>
              <a:t>Longer strings need some work</a:t>
            </a:r>
          </a:p>
          <a:p>
            <a:r>
              <a:rPr lang="en-US" dirty="0"/>
              <a:t>Allocations aren’t great</a:t>
            </a:r>
          </a:p>
        </p:txBody>
      </p:sp>
    </p:spTree>
    <p:extLst>
      <p:ext uri="{BB962C8B-B14F-4D97-AF65-F5344CB8AC3E}">
        <p14:creationId xmlns:p14="http://schemas.microsoft.com/office/powerpoint/2010/main" val="1467889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D540A2-D939-458D-ABE1-C28B0FEAF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12766"/>
              </p:ext>
            </p:extLst>
          </p:nvPr>
        </p:nvGraphicFramePr>
        <p:xfrm>
          <a:off x="3467508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11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1)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D8CD2-42D2-41B1-875B-3677B265A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907108"/>
              </p:ext>
            </p:extLst>
          </p:nvPr>
        </p:nvGraphicFramePr>
        <p:xfrm>
          <a:off x="3467508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802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BBAD90-70EF-41F2-AA21-9F61BD1AC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37159"/>
              </p:ext>
            </p:extLst>
          </p:nvPr>
        </p:nvGraphicFramePr>
        <p:xfrm>
          <a:off x="3467508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09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Only the current and previous rows matter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Space complexity: O(2(n+1))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D540A2-D939-458D-ABE1-C28B0FEAF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488264"/>
              </p:ext>
            </p:extLst>
          </p:nvPr>
        </p:nvGraphicFramePr>
        <p:xfrm>
          <a:off x="6498260" y="1822450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With a smarter use of variables, we don’t even need 2 rows</a:t>
            </a:r>
          </a:p>
          <a:p>
            <a:endParaRPr lang="en-US" dirty="0"/>
          </a:p>
          <a:p>
            <a:r>
              <a:rPr lang="en-US" dirty="0"/>
              <a:t>We don’t need the extra +1 to track the first column either.</a:t>
            </a:r>
          </a:p>
          <a:p>
            <a:endParaRPr lang="en-US" dirty="0"/>
          </a:p>
          <a:p>
            <a:r>
              <a:rPr lang="en-US" dirty="0"/>
              <a:t>Space complexity: O(n)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92BB809-531C-4C06-84B0-0AC920F89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226950"/>
              </p:ext>
            </p:extLst>
          </p:nvPr>
        </p:nvGraphicFramePr>
        <p:xfrm>
          <a:off x="6498260" y="182132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231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8258" y="1690688"/>
            <a:ext cx="3174377" cy="4486275"/>
          </a:xfrm>
        </p:spPr>
        <p:txBody>
          <a:bodyPr>
            <a:normAutofit/>
          </a:bodyPr>
          <a:lstStyle/>
          <a:p>
            <a:r>
              <a:rPr lang="en-US" dirty="0"/>
              <a:t>No jagged array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LINQ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One less for-loop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5C7FF00-1CBA-4DAC-BB13-B78494E9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64" y="1690688"/>
            <a:ext cx="8387382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49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527"/>
            <a:ext cx="10515600" cy="1583473"/>
          </a:xfrm>
        </p:spPr>
        <p:txBody>
          <a:bodyPr/>
          <a:lstStyle/>
          <a:p>
            <a:r>
              <a:rPr lang="en-US" dirty="0"/>
              <a:t>Single row is 37-53% faster than baseline</a:t>
            </a:r>
          </a:p>
          <a:p>
            <a:r>
              <a:rPr lang="en-US" dirty="0"/>
              <a:t>For 10,000 characters, single row allocates 39.7KB</a:t>
            </a:r>
          </a:p>
          <a:p>
            <a:r>
              <a:rPr lang="en-US" dirty="0"/>
              <a:t>For comparison, baseline allocates </a:t>
            </a:r>
            <a:r>
              <a:rPr lang="en-US" b="1" dirty="0"/>
              <a:t>381.9MB</a:t>
            </a:r>
            <a:r>
              <a:rPr lang="en-US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5298F-D5C6-4299-84EF-7FB7A97F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3646825"/>
            <a:ext cx="10515600" cy="25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1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current array is a temporary internal buffer</a:t>
            </a:r>
          </a:p>
          <a:p>
            <a:r>
              <a:rPr lang="en-US" i="1" dirty="0" err="1"/>
              <a:t>ArrayPool</a:t>
            </a:r>
            <a:r>
              <a:rPr lang="en-US" i="1" dirty="0"/>
              <a:t>&lt;T&gt;</a:t>
            </a:r>
            <a:r>
              <a:rPr lang="en-US" dirty="0"/>
              <a:t> allows us to temporarily rent an array</a:t>
            </a:r>
          </a:p>
          <a:p>
            <a:r>
              <a:rPr lang="en-US" dirty="0"/>
              <a:t>We then return the array after use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53667E5-CDE5-4CCD-BAAF-93366AE5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81936"/>
            <a:ext cx="9119839" cy="301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3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Levenshtein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86916"/>
          </a:xfrm>
        </p:spPr>
        <p:txBody>
          <a:bodyPr>
            <a:normAutofit/>
          </a:bodyPr>
          <a:lstStyle/>
          <a:p>
            <a:r>
              <a:rPr lang="en-US" dirty="0"/>
              <a:t>Spell checking</a:t>
            </a:r>
          </a:p>
          <a:p>
            <a:r>
              <a:rPr lang="en-US" dirty="0"/>
              <a:t>Optical Character Recognition (OCR)</a:t>
            </a:r>
          </a:p>
          <a:p>
            <a:r>
              <a:rPr lang="en-US" dirty="0"/>
              <a:t>Plagiarism detection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/>
              <a:t>File comparison</a:t>
            </a:r>
          </a:p>
          <a:p>
            <a:r>
              <a:rPr lang="en-US" dirty="0"/>
              <a:t>Malicious site detection</a:t>
            </a:r>
          </a:p>
          <a:p>
            <a:r>
              <a:rPr lang="en-US" dirty="0"/>
              <a:t>DNA analysis</a:t>
            </a:r>
          </a:p>
          <a:p>
            <a:r>
              <a:rPr lang="en-US" dirty="0"/>
              <a:t>Computer forensics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67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with </a:t>
            </a:r>
            <a:r>
              <a:rPr lang="en-US" dirty="0" err="1"/>
              <a:t>ArrayPool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23284"/>
            <a:ext cx="10515600" cy="669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500" dirty="0"/>
              <a:t>Note: Allocations shown in </a:t>
            </a:r>
            <a:r>
              <a:rPr lang="en-US" sz="1500" i="1" dirty="0" err="1"/>
              <a:t>ArrayPool</a:t>
            </a:r>
            <a:r>
              <a:rPr lang="en-US" sz="1500" dirty="0"/>
              <a:t> variant are due to a bug with </a:t>
            </a:r>
            <a:r>
              <a:rPr lang="en-US" sz="1500" dirty="0" err="1"/>
              <a:t>BenchmarkDotNet</a:t>
            </a:r>
            <a:r>
              <a:rPr lang="en-US" sz="1500" dirty="0"/>
              <a:t>, see GitHub issue #1542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22D8E-719E-425C-8306-EED203EC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2910059"/>
            <a:ext cx="10515600" cy="27988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A92D67-D60C-4B2F-9A52-2FBDF5450D0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1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Performs 2-18% faster with </a:t>
            </a:r>
            <a:r>
              <a:rPr lang="en-US" i="1" dirty="0" err="1"/>
              <a:t>ArrayPool</a:t>
            </a:r>
            <a:endParaRPr lang="en-US" i="1" dirty="0"/>
          </a:p>
          <a:p>
            <a:r>
              <a:rPr lang="en-US" dirty="0"/>
              <a:t>Further reading: </a:t>
            </a:r>
            <a:r>
              <a:rPr lang="en-AU" sz="2800" dirty="0">
                <a:hlinkClick r:id="rId4"/>
              </a:rPr>
              <a:t>https://adamsitnik.com/Array-Pool/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40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2)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EB144D-BCD8-4DB4-98C4-D7720196C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51102"/>
            <a:ext cx="5257800" cy="4641773"/>
          </a:xfrm>
        </p:spPr>
        <p:txBody>
          <a:bodyPr>
            <a:normAutofit/>
          </a:bodyPr>
          <a:lstStyle/>
          <a:p>
            <a:r>
              <a:rPr lang="en-US" dirty="0"/>
              <a:t>When the strings have matching prefixes and suffixes, they don’t impact the result</a:t>
            </a:r>
          </a:p>
          <a:p>
            <a:endParaRPr lang="en-US" dirty="0"/>
          </a:p>
          <a:p>
            <a:r>
              <a:rPr lang="en-US" dirty="0"/>
              <a:t>Start from the first different character, finish on the last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158B10-A724-4E92-AEB3-7B7D95D82FE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399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07999C-A1F7-42FE-84B8-707128F2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365010"/>
              </p:ext>
            </p:extLst>
          </p:nvPr>
        </p:nvGraphicFramePr>
        <p:xfrm>
          <a:off x="7067108" y="1690688"/>
          <a:ext cx="2913324" cy="1942216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EB144D-BCD8-4DB4-98C4-D7720196C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036742"/>
            <a:ext cx="5257800" cy="2266562"/>
          </a:xfrm>
        </p:spPr>
        <p:txBody>
          <a:bodyPr>
            <a:normAutofit/>
          </a:bodyPr>
          <a:lstStyle/>
          <a:p>
            <a:r>
              <a:rPr lang="en-US" dirty="0"/>
              <a:t>Previously 8x6 cells to process</a:t>
            </a:r>
          </a:p>
          <a:p>
            <a:r>
              <a:rPr lang="en-US" dirty="0"/>
              <a:t>With trimming, 4x2 cells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158B10-A724-4E92-AEB3-7B7D95D82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517505"/>
              </p:ext>
            </p:extLst>
          </p:nvPr>
        </p:nvGraphicFramePr>
        <p:xfrm>
          <a:off x="83820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90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substring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A5B50-4D6A-40AB-A3DF-F61E6B39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1689930"/>
            <a:ext cx="7376538" cy="480294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5236A5-1961-436B-90D7-88BAAAFFC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8782" y="1689930"/>
            <a:ext cx="3480179" cy="4486275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i="1" dirty="0"/>
              <a:t>Substring</a:t>
            </a:r>
            <a:r>
              <a:rPr lang="en-US" dirty="0"/>
              <a:t> creates a source of allocations</a:t>
            </a:r>
          </a:p>
        </p:txBody>
      </p:sp>
    </p:spTree>
    <p:extLst>
      <p:ext uri="{BB962C8B-B14F-4D97-AF65-F5344CB8AC3E}">
        <p14:creationId xmlns:p14="http://schemas.microsoft.com/office/powerpoint/2010/main" val="2038574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7F852B3-CFDC-4FEC-8B8B-76D22B2FDD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519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Using Span Slice returns a </a:t>
            </a:r>
            <a:r>
              <a:rPr lang="en-AU" i="1" dirty="0" err="1"/>
              <a:t>ReadOnlySpan</a:t>
            </a:r>
            <a:r>
              <a:rPr lang="en-AU" i="1" dirty="0"/>
              <a:t>&lt;char&gt;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No new string means no new allocations</a:t>
            </a:r>
          </a:p>
          <a:p>
            <a:pPr marL="0" indent="0">
              <a:buNone/>
            </a:pPr>
            <a:endParaRPr lang="en-AU" sz="2400" dirty="0"/>
          </a:p>
          <a:p>
            <a:r>
              <a:rPr lang="en-AU" dirty="0"/>
              <a:t>Further reading: </a:t>
            </a:r>
            <a:r>
              <a:rPr lang="en-AU" dirty="0">
                <a:hlinkClick r:id="rId3"/>
              </a:rPr>
              <a:t>https://adamsitnik.com/Span/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Span</a:t>
            </a:r>
            <a:r>
              <a:rPr lang="en-US" dirty="0"/>
              <a:t>-</a:t>
            </a:r>
            <a:r>
              <a:rPr lang="en-US" dirty="0" err="1"/>
              <a:t>ing</a:t>
            </a:r>
            <a:r>
              <a:rPr lang="en-US" dirty="0"/>
              <a:t> Memory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75CFA3-DD18-4DDD-82BB-F927282C6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315017"/>
            <a:ext cx="7998368" cy="676554"/>
          </a:xfrm>
        </p:spPr>
      </p:pic>
    </p:spTree>
    <p:extLst>
      <p:ext uri="{BB962C8B-B14F-4D97-AF65-F5344CB8AC3E}">
        <p14:creationId xmlns:p14="http://schemas.microsoft.com/office/powerpoint/2010/main" val="3699542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slice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3F9C0-9F99-4C32-A4FA-F4505013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1462" y="1690688"/>
            <a:ext cx="9204383" cy="47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25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performance of trimming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7C2D57-C693-49DF-93A8-5AED98E6C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720"/>
            <a:ext cx="10515600" cy="2685003"/>
          </a:xfrm>
        </p:spPr>
        <p:txBody>
          <a:bodyPr/>
          <a:lstStyle/>
          <a:p>
            <a:r>
              <a:rPr lang="en-AU" dirty="0"/>
              <a:t>No common start/end: Trimming is slightly slower</a:t>
            </a:r>
          </a:p>
          <a:p>
            <a:r>
              <a:rPr lang="en-AU" dirty="0"/>
              <a:t>Common start/end: Trimming is much faster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4D9FDE-187C-435C-AB4D-7569BA0F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3069200"/>
            <a:ext cx="10515601" cy="18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09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performance is tied to how predictable the data is</a:t>
            </a:r>
          </a:p>
          <a:p>
            <a:r>
              <a:rPr lang="en-US" dirty="0"/>
              <a:t>The more predictable, the better the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C63E59-FDE3-4707-A448-1D405BC505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3093865"/>
            <a:ext cx="10601829" cy="10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0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inner loop has 3 branches each iteration</a:t>
            </a:r>
          </a:p>
          <a:p>
            <a:pPr lvl="1"/>
            <a:r>
              <a:rPr lang="en-US" dirty="0"/>
              <a:t>1x Equality check between source and target characters</a:t>
            </a:r>
          </a:p>
          <a:p>
            <a:pPr lvl="1"/>
            <a:r>
              <a:rPr lang="en-US" dirty="0"/>
              <a:t>2x </a:t>
            </a:r>
            <a:r>
              <a:rPr lang="en-US" i="1" dirty="0" err="1"/>
              <a:t>Math.Min</a:t>
            </a:r>
            <a:r>
              <a:rPr lang="en-US" dirty="0"/>
              <a:t> operations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CB87088-F389-4770-BE4D-AF859F1B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10515600" cy="184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performance impact of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10,000-character comparison:</a:t>
            </a:r>
          </a:p>
          <a:p>
            <a:pPr lvl="1"/>
            <a:r>
              <a:rPr lang="en-US" dirty="0"/>
              <a:t>Outer loop runs 10,000 times</a:t>
            </a:r>
          </a:p>
          <a:p>
            <a:pPr lvl="1"/>
            <a:r>
              <a:rPr lang="en-US" dirty="0"/>
              <a:t>Inner loop runs </a:t>
            </a:r>
            <a:r>
              <a:rPr lang="en-US" b="1" dirty="0"/>
              <a:t>100,000,000</a:t>
            </a:r>
            <a:r>
              <a:rPr lang="en-US" dirty="0"/>
              <a:t> times!</a:t>
            </a:r>
          </a:p>
          <a:p>
            <a:endParaRPr lang="en-US" dirty="0"/>
          </a:p>
          <a:p>
            <a:r>
              <a:rPr lang="en-US" dirty="0"/>
              <a:t>We can’t make the data more predictable, but we can reduce the number of branch predictions required</a:t>
            </a:r>
          </a:p>
        </p:txBody>
      </p:sp>
    </p:spTree>
    <p:extLst>
      <p:ext uri="{BB962C8B-B14F-4D97-AF65-F5344CB8AC3E}">
        <p14:creationId xmlns:p14="http://schemas.microsoft.com/office/powerpoint/2010/main" val="21135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AU" dirty="0"/>
              <a:t>Let’s calculate the distance between “Saturday” and “Sunday”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6EEED1D-8CDA-45C4-9304-3A9BFFE25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96348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388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We need lowest value of the insertion, deletion and substitution</a:t>
            </a:r>
          </a:p>
          <a:p>
            <a:endParaRPr lang="en-US" dirty="0"/>
          </a:p>
          <a:p>
            <a:r>
              <a:rPr lang="en-US" dirty="0"/>
              <a:t>When two characters are equal, the lowest value is always the substitution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6F060A-7D91-4323-A3DC-7B5CC9D34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927775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890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40067" cy="1107664"/>
          </a:xfrm>
        </p:spPr>
        <p:txBody>
          <a:bodyPr>
            <a:normAutofit/>
          </a:bodyPr>
          <a:lstStyle/>
          <a:p>
            <a:r>
              <a:rPr lang="en-US" dirty="0"/>
              <a:t>Wrap the </a:t>
            </a:r>
            <a:r>
              <a:rPr lang="en-US" i="1" dirty="0" err="1"/>
              <a:t>Math.Min</a:t>
            </a:r>
            <a:r>
              <a:rPr lang="en-US" dirty="0"/>
              <a:t> calls in an if-statement</a:t>
            </a:r>
          </a:p>
          <a:p>
            <a:r>
              <a:rPr lang="en-US" dirty="0"/>
              <a:t>Equal characters skip the </a:t>
            </a:r>
            <a:r>
              <a:rPr lang="en-US" i="1" dirty="0" err="1"/>
              <a:t>Math.Min</a:t>
            </a:r>
            <a:r>
              <a:rPr lang="en-US" dirty="0"/>
              <a:t> calls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277E988-BC1C-4FBD-85BA-7BEA3DF6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63761"/>
            <a:ext cx="7303065" cy="31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46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algorithm (Part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predictably equal path has far less branch instructions</a:t>
            </a:r>
          </a:p>
          <a:p>
            <a:r>
              <a:rPr lang="en-US" dirty="0"/>
              <a:t>With less branches, there is less to </a:t>
            </a:r>
            <a:r>
              <a:rPr lang="en-US" dirty="0" err="1"/>
              <a:t>mispredict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3A948-274F-4D8B-A3CB-F36160E7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0099" y="3054990"/>
            <a:ext cx="10471802" cy="15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22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JIT?!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Roslyn Compiler: C#         IL</a:t>
            </a:r>
          </a:p>
          <a:p>
            <a:r>
              <a:rPr lang="en-US" dirty="0" err="1"/>
              <a:t>RyuJIT</a:t>
            </a:r>
            <a:r>
              <a:rPr lang="en-US" dirty="0"/>
              <a:t>: IL         Assembly</a:t>
            </a:r>
          </a:p>
          <a:p>
            <a:endParaRPr lang="en-US" dirty="0"/>
          </a:p>
          <a:p>
            <a:r>
              <a:rPr lang="en-US" dirty="0"/>
              <a:t>Tools to view JIT generated assembly:</a:t>
            </a:r>
          </a:p>
          <a:p>
            <a:pPr lvl="1"/>
            <a:r>
              <a:rPr lang="en-US" dirty="0" err="1"/>
              <a:t>Disamo</a:t>
            </a:r>
            <a:r>
              <a:rPr lang="en-US" dirty="0"/>
              <a:t> (VS2019 extension)</a:t>
            </a:r>
          </a:p>
          <a:p>
            <a:pPr lvl="1"/>
            <a:r>
              <a:rPr lang="en-US" dirty="0" err="1"/>
              <a:t>JitPad</a:t>
            </a:r>
            <a:r>
              <a:rPr lang="en-US" dirty="0"/>
              <a:t> (Standalone app)</a:t>
            </a:r>
          </a:p>
          <a:p>
            <a:pPr lvl="1"/>
            <a:r>
              <a:rPr lang="en-US" dirty="0" err="1"/>
              <a:t>SharpLab</a:t>
            </a:r>
            <a:r>
              <a:rPr lang="en-US" dirty="0"/>
              <a:t> (Website)</a:t>
            </a:r>
          </a:p>
          <a:p>
            <a:pPr lvl="1"/>
            <a:r>
              <a:rPr lang="en-US" dirty="0" err="1"/>
              <a:t>BenchmarkDotNet</a:t>
            </a:r>
            <a:r>
              <a:rPr lang="en-US" dirty="0"/>
              <a:t> (Disassembly </a:t>
            </a:r>
            <a:r>
              <a:rPr lang="en-US" dirty="0" err="1"/>
              <a:t>Diagnoser</a:t>
            </a:r>
            <a:r>
              <a:rPr lang="en-US" dirty="0"/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4E7FA78-5F3E-4379-99B5-0CF53F77BD5E}"/>
              </a:ext>
            </a:extLst>
          </p:cNvPr>
          <p:cNvSpPr/>
          <p:nvPr/>
        </p:nvSpPr>
        <p:spPr>
          <a:xfrm>
            <a:off x="2831738" y="2400663"/>
            <a:ext cx="435428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AEACBC2-16EA-4536-B92F-7E54A8FA053A}"/>
              </a:ext>
            </a:extLst>
          </p:cNvPr>
          <p:cNvSpPr/>
          <p:nvPr/>
        </p:nvSpPr>
        <p:spPr>
          <a:xfrm>
            <a:off x="4708798" y="1878965"/>
            <a:ext cx="435428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2420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Our affect on the JIT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CB4C7E-8A1A-44A5-AED3-349B36ABBCC1}"/>
              </a:ext>
            </a:extLst>
          </p:cNvPr>
          <p:cNvSpPr txBox="1">
            <a:spLocks/>
          </p:cNvSpPr>
          <p:nvPr/>
        </p:nvSpPr>
        <p:spPr>
          <a:xfrm>
            <a:off x="6361770" y="1690688"/>
            <a:ext cx="5257800" cy="4910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B2865A8-7471-4521-8FC3-9AEA16FF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570142" cy="166495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96A30E9-ABAF-40A7-BA82-1B8D8D76F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231" y="1690688"/>
            <a:ext cx="5589291" cy="458558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248887-8053-4702-B9F7-C28719BA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2355"/>
            <a:ext cx="4791983" cy="2936540"/>
          </a:xfrm>
        </p:spPr>
        <p:txBody>
          <a:bodyPr>
            <a:normAutofit/>
          </a:bodyPr>
          <a:lstStyle/>
          <a:p>
            <a:r>
              <a:rPr lang="en-US" dirty="0"/>
              <a:t>The assembly output shows bounds checking applied twice</a:t>
            </a:r>
          </a:p>
        </p:txBody>
      </p:sp>
    </p:spTree>
    <p:extLst>
      <p:ext uri="{BB962C8B-B14F-4D97-AF65-F5344CB8AC3E}">
        <p14:creationId xmlns:p14="http://schemas.microsoft.com/office/powerpoint/2010/main" val="4088260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Our affect on the JIT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CB4C7E-8A1A-44A5-AED3-349B36ABBCC1}"/>
              </a:ext>
            </a:extLst>
          </p:cNvPr>
          <p:cNvSpPr txBox="1">
            <a:spLocks/>
          </p:cNvSpPr>
          <p:nvPr/>
        </p:nvSpPr>
        <p:spPr>
          <a:xfrm>
            <a:off x="6361770" y="1690688"/>
            <a:ext cx="5257800" cy="4910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B2865A8-7471-4521-8FC3-9AEA16FF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570142" cy="166495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96A30E9-ABAF-40A7-BA82-1B8D8D76F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231" y="1690688"/>
            <a:ext cx="5589291" cy="458558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248887-8053-4702-B9F7-C28719BA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2355"/>
            <a:ext cx="4791983" cy="2936540"/>
          </a:xfrm>
        </p:spPr>
        <p:txBody>
          <a:bodyPr>
            <a:normAutofit/>
          </a:bodyPr>
          <a:lstStyle/>
          <a:p>
            <a:r>
              <a:rPr lang="en-US" dirty="0"/>
              <a:t>The assembly output shows bounds checking applied twice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E319787-8C0F-4517-8FE0-0CD6C5ADAA3D}"/>
              </a:ext>
            </a:extLst>
          </p:cNvPr>
          <p:cNvSpPr/>
          <p:nvPr/>
        </p:nvSpPr>
        <p:spPr>
          <a:xfrm>
            <a:off x="5515602" y="2780600"/>
            <a:ext cx="924757" cy="54750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2415FE2-63DC-4F8F-8BD7-133C909566F5}"/>
              </a:ext>
            </a:extLst>
          </p:cNvPr>
          <p:cNvSpPr/>
          <p:nvPr/>
        </p:nvSpPr>
        <p:spPr>
          <a:xfrm>
            <a:off x="5515602" y="3933013"/>
            <a:ext cx="924757" cy="54750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295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Our affect on the JIT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CB4C7E-8A1A-44A5-AED3-349B36ABBCC1}"/>
              </a:ext>
            </a:extLst>
          </p:cNvPr>
          <p:cNvSpPr txBox="1">
            <a:spLocks/>
          </p:cNvSpPr>
          <p:nvPr/>
        </p:nvSpPr>
        <p:spPr>
          <a:xfrm>
            <a:off x="6361770" y="1690688"/>
            <a:ext cx="5257800" cy="4910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B2865A8-7471-4521-8FC3-9AEA16FF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570142" cy="166495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96A30E9-ABAF-40A7-BA82-1B8D8D76F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231" y="1690688"/>
            <a:ext cx="5589291" cy="458558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248887-8053-4702-B9F7-C28719BA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2355"/>
            <a:ext cx="4791983" cy="2936540"/>
          </a:xfrm>
        </p:spPr>
        <p:txBody>
          <a:bodyPr>
            <a:normAutofit/>
          </a:bodyPr>
          <a:lstStyle/>
          <a:p>
            <a:r>
              <a:rPr lang="en-US" dirty="0"/>
              <a:t>The assembly output shows bounds checking applied twice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E319787-8C0F-4517-8FE0-0CD6C5ADAA3D}"/>
              </a:ext>
            </a:extLst>
          </p:cNvPr>
          <p:cNvSpPr/>
          <p:nvPr/>
        </p:nvSpPr>
        <p:spPr>
          <a:xfrm>
            <a:off x="5515602" y="2780600"/>
            <a:ext cx="924757" cy="54750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2415FE2-63DC-4F8F-8BD7-133C909566F5}"/>
              </a:ext>
            </a:extLst>
          </p:cNvPr>
          <p:cNvSpPr/>
          <p:nvPr/>
        </p:nvSpPr>
        <p:spPr>
          <a:xfrm>
            <a:off x="5515602" y="3933013"/>
            <a:ext cx="924757" cy="54750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F347C47-CDBC-4918-9521-3C46A72674B9}"/>
              </a:ext>
            </a:extLst>
          </p:cNvPr>
          <p:cNvSpPr/>
          <p:nvPr/>
        </p:nvSpPr>
        <p:spPr>
          <a:xfrm>
            <a:off x="5515601" y="5433267"/>
            <a:ext cx="924757" cy="5475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0111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Our affect on the JIT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CB4C7E-8A1A-44A5-AED3-349B36ABBCC1}"/>
              </a:ext>
            </a:extLst>
          </p:cNvPr>
          <p:cNvSpPr txBox="1">
            <a:spLocks/>
          </p:cNvSpPr>
          <p:nvPr/>
        </p:nvSpPr>
        <p:spPr>
          <a:xfrm>
            <a:off x="6361770" y="1690688"/>
            <a:ext cx="5257800" cy="4910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2865A8-7471-4521-8FC3-9AEA16FF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1690688"/>
            <a:ext cx="4570141" cy="166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6A30E9-ABAF-40A7-BA82-1B8D8D76F9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30231" y="1690688"/>
            <a:ext cx="5589291" cy="348579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248887-8053-4702-B9F7-C28719BA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2355"/>
            <a:ext cx="4791983" cy="2936540"/>
          </a:xfrm>
        </p:spPr>
        <p:txBody>
          <a:bodyPr>
            <a:normAutofit/>
          </a:bodyPr>
          <a:lstStyle/>
          <a:p>
            <a:r>
              <a:rPr lang="en-US" dirty="0"/>
              <a:t>Only one bounds check in the assembly output</a:t>
            </a:r>
          </a:p>
        </p:txBody>
      </p:sp>
    </p:spTree>
    <p:extLst>
      <p:ext uri="{BB962C8B-B14F-4D97-AF65-F5344CB8AC3E}">
        <p14:creationId xmlns:p14="http://schemas.microsoft.com/office/powerpoint/2010/main" val="2495122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character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JIT doesn’t optimize our </a:t>
            </a:r>
            <a:r>
              <a:rPr lang="en-US" i="1" dirty="0" err="1"/>
              <a:t>sourceSpan</a:t>
            </a:r>
            <a:r>
              <a:rPr lang="en-US" dirty="0"/>
              <a:t>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A68B8-EA87-439E-90E6-8D8FB351B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2546859"/>
            <a:ext cx="10196559" cy="36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3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character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only once per outer-loop iteration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B1A68B8-EA87-439E-90E6-8D8FB351B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46859"/>
            <a:ext cx="10196559" cy="363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4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US" dirty="0"/>
              <a:t>The cell with the hash (#) is the first cell we calculate</a:t>
            </a:r>
          </a:p>
          <a:p>
            <a:r>
              <a:rPr lang="en-US" dirty="0"/>
              <a:t>The left cell represents insertion costs</a:t>
            </a:r>
          </a:p>
          <a:p>
            <a:r>
              <a:rPr lang="en-US" dirty="0"/>
              <a:t>The cell above represents deletion costs</a:t>
            </a:r>
          </a:p>
          <a:p>
            <a:r>
              <a:rPr lang="en-US" dirty="0"/>
              <a:t>The top-left cell represents substitution costs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6EEED1D-8CDA-45C4-9304-3A9BFFE25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233585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818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character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1-10% faster than previous best</a:t>
            </a:r>
          </a:p>
          <a:p>
            <a:r>
              <a:rPr lang="en-US" dirty="0"/>
              <a:t>Code size is 7 bytes smaller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B77B5-04FD-456C-B583-FA7971BDCD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3115316"/>
            <a:ext cx="10515600" cy="33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78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erson, indoor, person, holding&#10;&#10;Description automatically generated">
            <a:extLst>
              <a:ext uri="{FF2B5EF4-FFF2-40B4-BE49-F238E27FC236}">
                <a16:creationId xmlns:a16="http://schemas.microsoft.com/office/drawing/2014/main" id="{4EA141A6-B2B3-44E1-B985-A831DDEE1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8717" y="362821"/>
            <a:ext cx="9014565" cy="6132358"/>
          </a:xfrm>
        </p:spPr>
      </p:pic>
    </p:spTree>
    <p:extLst>
      <p:ext uri="{BB962C8B-B14F-4D97-AF65-F5344CB8AC3E}">
        <p14:creationId xmlns:p14="http://schemas.microsoft.com/office/powerpoint/2010/main" val="778602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on all data access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561BF-FCFA-40B0-A237-2FE47AB7D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9-20% faster than previous best</a:t>
            </a:r>
          </a:p>
          <a:p>
            <a:r>
              <a:rPr lang="en-AU" dirty="0"/>
              <a:t>Code size is 50 bytes smaller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67D43-421F-4588-A4D2-EE603224B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3104633"/>
            <a:ext cx="10511022" cy="35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04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</a:t>
            </a:r>
            <a:r>
              <a:rPr lang="en-US" dirty="0" err="1"/>
              <a:t>Intrinsics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CPUs can have “processor supplementary capabilities” that extend the instructions available from the base architecture</a:t>
            </a:r>
          </a:p>
          <a:p>
            <a:endParaRPr lang="en-US" dirty="0"/>
          </a:p>
          <a:p>
            <a:r>
              <a:rPr lang="en-US" dirty="0"/>
              <a:t>x86 architecture supplementary capabilities</a:t>
            </a:r>
          </a:p>
          <a:p>
            <a:pPr lvl="1"/>
            <a:r>
              <a:rPr lang="en-US" dirty="0"/>
              <a:t>MMX</a:t>
            </a:r>
          </a:p>
          <a:p>
            <a:pPr lvl="1"/>
            <a:r>
              <a:rPr lang="en-US" dirty="0"/>
              <a:t>SSE/SSE2/SSE3</a:t>
            </a:r>
          </a:p>
          <a:p>
            <a:pPr lvl="1"/>
            <a:r>
              <a:rPr lang="en-US" dirty="0"/>
              <a:t>AVX/AVX2</a:t>
            </a:r>
          </a:p>
          <a:p>
            <a:pPr lvl="1"/>
            <a:r>
              <a:rPr lang="en-US" dirty="0"/>
              <a:t>AVX-512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3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Instruction, Multiple Data (SIMD)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5540" cy="4351338"/>
          </a:xfrm>
        </p:spPr>
        <p:txBody>
          <a:bodyPr/>
          <a:lstStyle/>
          <a:p>
            <a:r>
              <a:rPr lang="en-US" dirty="0"/>
              <a:t>We can work on multiple values in the same CPU instruction</a:t>
            </a:r>
          </a:p>
          <a:p>
            <a:endParaRPr lang="en-US" dirty="0"/>
          </a:p>
          <a:p>
            <a:r>
              <a:rPr lang="en-US" dirty="0"/>
              <a:t>Example: Adding 8 values in one operation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A4FAFA-8118-441E-98B3-730ECD53C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148774"/>
              </p:ext>
            </p:extLst>
          </p:nvPr>
        </p:nvGraphicFramePr>
        <p:xfrm>
          <a:off x="6799345" y="1825625"/>
          <a:ext cx="3884432" cy="242777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+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+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+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+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+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+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+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+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=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=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=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=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=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=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=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=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</a:tbl>
          </a:graphicData>
        </a:graphic>
      </p:graphicFrame>
      <p:sp>
        <p:nvSpPr>
          <p:cNvPr id="4" name="Arrow: Down 3">
            <a:extLst>
              <a:ext uri="{FF2B5EF4-FFF2-40B4-BE49-F238E27FC236}">
                <a16:creationId xmlns:a16="http://schemas.microsoft.com/office/drawing/2014/main" id="{C2FF0AF4-B9DD-41FD-B85B-7E6E19788B27}"/>
              </a:ext>
            </a:extLst>
          </p:cNvPr>
          <p:cNvSpPr/>
          <p:nvPr/>
        </p:nvSpPr>
        <p:spPr>
          <a:xfrm>
            <a:off x="6096000" y="2033336"/>
            <a:ext cx="433137" cy="1961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068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Instruction, Multiple Data (SIMD)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5540" cy="4351338"/>
          </a:xfrm>
        </p:spPr>
        <p:txBody>
          <a:bodyPr/>
          <a:lstStyle/>
          <a:p>
            <a:r>
              <a:rPr lang="en-US" dirty="0"/>
              <a:t>Extremely useful when code is well suited for vectorization</a:t>
            </a:r>
          </a:p>
          <a:p>
            <a:endParaRPr lang="en-US" dirty="0"/>
          </a:p>
          <a:p>
            <a:r>
              <a:rPr lang="en-US" dirty="0"/>
              <a:t>Levenshtein Distance is not well suited for vectorization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A4FAFA-8118-441E-98B3-730ECD53C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464053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955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Instruction, Multiple Data (SIMD)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5540" cy="4351338"/>
          </a:xfrm>
        </p:spPr>
        <p:txBody>
          <a:bodyPr/>
          <a:lstStyle/>
          <a:p>
            <a:r>
              <a:rPr lang="en-US" dirty="0"/>
              <a:t>We could fill substitution costs into a vector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A4FAFA-8118-441E-98B3-730ECD53C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98516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060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Instruction, Multiple Data (SIMD)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5540" cy="4351338"/>
          </a:xfrm>
        </p:spPr>
        <p:txBody>
          <a:bodyPr/>
          <a:lstStyle/>
          <a:p>
            <a:r>
              <a:rPr lang="en-US" dirty="0"/>
              <a:t>We could fill deletion costs into a vector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A4FAFA-8118-441E-98B3-730ECD53C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33713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403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Instruction, Multiple Data (SIMD)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5540" cy="4351338"/>
          </a:xfrm>
        </p:spPr>
        <p:txBody>
          <a:bodyPr/>
          <a:lstStyle/>
          <a:p>
            <a:r>
              <a:rPr lang="en-US" dirty="0"/>
              <a:t>Insertion costs depend on the adjacent cell</a:t>
            </a:r>
          </a:p>
          <a:p>
            <a:endParaRPr lang="en-US" dirty="0"/>
          </a:p>
          <a:p>
            <a:r>
              <a:rPr lang="en-US" dirty="0"/>
              <a:t>We can’t add to a vector the values we don’t already know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A4FAFA-8118-441E-98B3-730ECD53C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719142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346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Instruction, Multiple Data (SIMD)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5540" cy="4351338"/>
          </a:xfrm>
        </p:spPr>
        <p:txBody>
          <a:bodyPr/>
          <a:lstStyle/>
          <a:p>
            <a:r>
              <a:rPr lang="en-US" dirty="0"/>
              <a:t>Insertion costs depend on the adjacent cell</a:t>
            </a:r>
          </a:p>
          <a:p>
            <a:endParaRPr lang="en-US" dirty="0"/>
          </a:p>
          <a:p>
            <a:r>
              <a:rPr lang="en-US" dirty="0"/>
              <a:t>We can’t add to a vector the values we don’t already know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A4FAFA-8118-441E-98B3-730ECD53C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451281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94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US" dirty="0"/>
              <a:t>The cell with the hash (#) is the first cell we calculate</a:t>
            </a:r>
          </a:p>
          <a:p>
            <a:r>
              <a:rPr lang="en-US" dirty="0"/>
              <a:t>The left cell represents insertion costs</a:t>
            </a:r>
          </a:p>
          <a:p>
            <a:r>
              <a:rPr lang="en-US" dirty="0"/>
              <a:t>The cell above represents deletion costs</a:t>
            </a:r>
          </a:p>
          <a:p>
            <a:r>
              <a:rPr lang="en-US" dirty="0"/>
              <a:t>The top-left cell represents substitution costs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6EEED1D-8CDA-45C4-9304-3A9BFFE25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08862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rgbClr val="1E1E1E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051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SIMD: Improving trimming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Up-to 16 characters checked at a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7A818-D96F-4A60-A0C5-1BBF71FF9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2427000"/>
            <a:ext cx="9398619" cy="42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39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SIMD: Improving trimming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10-character string trimming 41% slower</a:t>
            </a:r>
          </a:p>
          <a:p>
            <a:r>
              <a:rPr lang="en-US" dirty="0"/>
              <a:t>100+ character string trimming &gt;=83% faster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8E1B7-07A9-4787-888E-70D4F6AA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3135899"/>
            <a:ext cx="10515600" cy="28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48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SIMD: Using it improperly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50D40EA-77F7-4AF0-A267-9C2BBB81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29" y="2229357"/>
            <a:ext cx="6376668" cy="333916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1BA0C88-230B-4DD1-958A-868606927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05" y="2229357"/>
            <a:ext cx="4937575" cy="2201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5A95B-4EB6-4A29-8627-0D45FBBC138D}"/>
              </a:ext>
            </a:extLst>
          </p:cNvPr>
          <p:cNvSpPr txBox="1"/>
          <p:nvPr/>
        </p:nvSpPr>
        <p:spPr>
          <a:xfrm>
            <a:off x="359904" y="1706137"/>
            <a:ext cx="357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1E1E1E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622EC-29C9-4B1F-A653-D5DEA666AE1C}"/>
              </a:ext>
            </a:extLst>
          </p:cNvPr>
          <p:cNvSpPr txBox="1"/>
          <p:nvPr/>
        </p:nvSpPr>
        <p:spPr>
          <a:xfrm>
            <a:off x="5477729" y="1690688"/>
            <a:ext cx="596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1E1E1E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After (Intrinsic Calculation)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79E601-59E7-4A4E-8DCF-6BAF804C8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05" y="4628644"/>
            <a:ext cx="4937575" cy="1864231"/>
          </a:xfrm>
        </p:spPr>
        <p:txBody>
          <a:bodyPr/>
          <a:lstStyle/>
          <a:p>
            <a:r>
              <a:rPr lang="en-US" dirty="0"/>
              <a:t>Updated version no longer has branches for calculating the minimum values for vectors</a:t>
            </a:r>
          </a:p>
        </p:txBody>
      </p:sp>
    </p:spTree>
    <p:extLst>
      <p:ext uri="{BB962C8B-B14F-4D97-AF65-F5344CB8AC3E}">
        <p14:creationId xmlns:p14="http://schemas.microsoft.com/office/powerpoint/2010/main" val="37220695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SIMD: Using it improperly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~27% faster than our previous best implementation</a:t>
            </a:r>
          </a:p>
          <a:p>
            <a:r>
              <a:rPr lang="en-US" dirty="0"/>
              <a:t>~78% faster than our 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ABEA1-14F0-4D06-9AF7-B57D7A98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3036095"/>
            <a:ext cx="10515600" cy="34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768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even larger strings: 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 can split the work across multiple threads if we break up the calculation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59F417-D57A-4388-8871-61D89903F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50151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63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even larger strings: 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 can split the work across multiple threads if we break up the calculation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59F417-D57A-4388-8871-61D89903F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15596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896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even larger strings: 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 can split the work across multiple threads if we break up the calculation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59F417-D57A-4388-8871-61D89903F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80718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870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even larger strings: 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 can split the work across multiple threads if we break up the calculation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59F417-D57A-4388-8871-61D89903F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657268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868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even larger strings: 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Each thread needs to share a buffer between another thread</a:t>
            </a:r>
          </a:p>
          <a:p>
            <a:endParaRPr lang="en-US" dirty="0"/>
          </a:p>
          <a:p>
            <a:r>
              <a:rPr lang="en-US" dirty="0"/>
              <a:t>Access to this buffer must be done safely to avoid memory corruption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59F417-D57A-4388-8871-61D89903F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717211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199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even larger strings: 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Configured for minimum 10,000 characters per thread</a:t>
            </a:r>
          </a:p>
          <a:p>
            <a:r>
              <a:rPr lang="en-US" dirty="0"/>
              <a:t>Performance at 100,000 characters</a:t>
            </a:r>
          </a:p>
          <a:p>
            <a:pPr lvl="1"/>
            <a:r>
              <a:rPr lang="en-US" dirty="0"/>
              <a:t>Previous Best: 14.4ms</a:t>
            </a:r>
          </a:p>
          <a:p>
            <a:pPr lvl="1"/>
            <a:r>
              <a:rPr lang="en-US" dirty="0"/>
              <a:t>Multi-threaded: 2.4ms (83% faster)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E7C69E5-F730-4733-8F90-9CE9CA9C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42182"/>
            <a:ext cx="10515600" cy="24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4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US" dirty="0"/>
              <a:t>The cell with the hash (#) is the first cell we calculate</a:t>
            </a:r>
          </a:p>
          <a:p>
            <a:r>
              <a:rPr lang="en-US" dirty="0"/>
              <a:t>The left cell represents insertion costs</a:t>
            </a:r>
          </a:p>
          <a:p>
            <a:r>
              <a:rPr lang="en-US" dirty="0"/>
              <a:t>The cell above represents deletion costs</a:t>
            </a:r>
          </a:p>
          <a:p>
            <a:r>
              <a:rPr lang="en-US" dirty="0"/>
              <a:t>The top-left cell represents substitution costs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6EEED1D-8CDA-45C4-9304-3A9BFFE25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887354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rgbClr val="1E1E1E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3149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more performance left to 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assembly fine-tuning</a:t>
            </a:r>
          </a:p>
          <a:p>
            <a:r>
              <a:rPr lang="en-US" dirty="0"/>
              <a:t>Using SIMD for data initialization</a:t>
            </a:r>
          </a:p>
          <a:p>
            <a:r>
              <a:rPr lang="en-US" dirty="0"/>
              <a:t>Loop unrolling</a:t>
            </a:r>
          </a:p>
          <a:p>
            <a:r>
              <a:rPr lang="en-US" dirty="0"/>
              <a:t>Proper SIMD calculation logic (diagonal calculation)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079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performance goal</a:t>
            </a:r>
          </a:p>
          <a:p>
            <a:r>
              <a:rPr lang="en-US" dirty="0"/>
              <a:t>Measure changes</a:t>
            </a:r>
          </a:p>
          <a:p>
            <a:r>
              <a:rPr lang="en-US" dirty="0"/>
              <a:t>Understand the algorithm</a:t>
            </a:r>
          </a:p>
          <a:p>
            <a:r>
              <a:rPr lang="en-US" dirty="0"/>
              <a:t>Know the tools you have available (e.g. </a:t>
            </a:r>
            <a:r>
              <a:rPr lang="en-US" i="1" dirty="0" err="1"/>
              <a:t>ArrayPool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69471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Quickenshtein</a:t>
            </a:r>
            <a:r>
              <a:rPr lang="en-US" dirty="0"/>
              <a:t> – a .NET Levenshtein Distance Calculator</a:t>
            </a:r>
            <a:br>
              <a:rPr lang="en-US" dirty="0"/>
            </a:br>
            <a:r>
              <a:rPr lang="en-US" dirty="0">
                <a:hlinkClick r:id="rId3"/>
              </a:rPr>
              <a:t>https://github.com/Turnerj/Quickenshtein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Levenshtein Distance benchmarks (from this presentation)</a:t>
            </a:r>
            <a:br>
              <a:rPr lang="en-US" dirty="0">
                <a:hlinkClick r:id="rId4"/>
              </a:rPr>
            </a:br>
            <a:r>
              <a:rPr lang="en-US" dirty="0">
                <a:hlinkClick r:id="rId4"/>
              </a:rPr>
              <a:t>https://github.com/Turnerj/LevenshteinBenchmarks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047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US" dirty="0"/>
              <a:t>The cell with the hash (#) is the first cell we calculate</a:t>
            </a:r>
          </a:p>
          <a:p>
            <a:r>
              <a:rPr lang="en-US" dirty="0"/>
              <a:t>The left cell represents insertion costs</a:t>
            </a:r>
          </a:p>
          <a:p>
            <a:r>
              <a:rPr lang="en-US" dirty="0"/>
              <a:t>The cell above represents deletion costs</a:t>
            </a:r>
          </a:p>
          <a:p>
            <a:r>
              <a:rPr lang="en-US" dirty="0"/>
              <a:t>The top-left cell represents substitution costs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6EEED1D-8CDA-45C4-9304-3A9BFFE25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1253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rgbClr val="1E1E1E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60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994" y="1690688"/>
            <a:ext cx="5067300" cy="4490944"/>
          </a:xfrm>
        </p:spPr>
        <p:txBody>
          <a:bodyPr>
            <a:normAutofit/>
          </a:bodyPr>
          <a:lstStyle/>
          <a:p>
            <a:r>
              <a:rPr lang="en-US" dirty="0"/>
              <a:t>Take the minimum of the of the insertion and deletion costs, adding </a:t>
            </a:r>
            <a:r>
              <a:rPr lang="en-US" i="1" dirty="0"/>
              <a:t>1</a:t>
            </a:r>
            <a:r>
              <a:rPr lang="en-US" dirty="0"/>
              <a:t> to the result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MIN(1, 1) + 1 = 2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6EEED1D-8CDA-45C4-9304-3A9BFFE25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82843"/>
              </p:ext>
            </p:extLst>
          </p:nvPr>
        </p:nvGraphicFramePr>
        <p:xfrm>
          <a:off x="6498260" y="1690688"/>
          <a:ext cx="4855540" cy="388443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5554">
                  <a:extLst>
                    <a:ext uri="{9D8B030D-6E8A-4147-A177-3AD203B41FA5}">
                      <a16:colId xmlns:a16="http://schemas.microsoft.com/office/drawing/2014/main" val="7211084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68618150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9709009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3996196826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680064848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86185564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74448414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265191624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2150453912"/>
                    </a:ext>
                  </a:extLst>
                </a:gridCol>
                <a:gridCol w="485554">
                  <a:extLst>
                    <a:ext uri="{9D8B030D-6E8A-4147-A177-3AD203B41FA5}">
                      <a16:colId xmlns:a16="http://schemas.microsoft.com/office/drawing/2014/main" val="1962540867"/>
                    </a:ext>
                  </a:extLst>
                </a:gridCol>
              </a:tblGrid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r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7946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60712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S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b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02135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u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5390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n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5808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d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12759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80583"/>
                  </a:ext>
                </a:extLst>
              </a:tr>
              <a:tr h="485554">
                <a:tc>
                  <a:txBody>
                    <a:bodyPr/>
                    <a:lstStyle/>
                    <a:p>
                      <a:pPr algn="ctr"/>
                      <a:r>
                        <a:rPr lang="en-AU" sz="2200" b="1" dirty="0">
                          <a:solidFill>
                            <a:schemeClr val="accent1"/>
                          </a:solidFill>
                        </a:rPr>
                        <a:t>y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200" dirty="0">
                        <a:solidFill>
                          <a:schemeClr val="tx2"/>
                        </a:solidFill>
                      </a:endParaRPr>
                    </a:p>
                  </a:txBody>
                  <a:tcPr marL="112119" marR="112119" marT="56059" marB="5605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0400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32144</TotalTime>
  <Words>7524</Words>
  <Application>Microsoft Office PowerPoint</Application>
  <PresentationFormat>Widescreen</PresentationFormat>
  <Paragraphs>1905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Open Sans</vt:lpstr>
      <vt:lpstr>Consolas</vt:lpstr>
      <vt:lpstr>1_Office Theme</vt:lpstr>
      <vt:lpstr>3_Office Theme</vt:lpstr>
      <vt:lpstr>2_Office Theme</vt:lpstr>
      <vt:lpstr>Maximising Algorithm Performance in .NET: Levenshtein Distance</vt:lpstr>
      <vt:lpstr>What is Levenshtein Distance?</vt:lpstr>
      <vt:lpstr>Applications of Levenshtein Distance</vt:lpstr>
      <vt:lpstr>Calculating the distance</vt:lpstr>
      <vt:lpstr>Calculating the distance</vt:lpstr>
      <vt:lpstr>Calculating the distance</vt:lpstr>
      <vt:lpstr>Calculating the distance</vt:lpstr>
      <vt:lpstr>Calculating the distance</vt:lpstr>
      <vt:lpstr>Calculating the distance</vt:lpstr>
      <vt:lpstr>Calculating the distance</vt:lpstr>
      <vt:lpstr>Calculating the distance</vt:lpstr>
      <vt:lpstr>Calculating the distance</vt:lpstr>
      <vt:lpstr>Calculating the distance</vt:lpstr>
      <vt:lpstr>Calculating the distance</vt:lpstr>
      <vt:lpstr>Calculating the distance</vt:lpstr>
      <vt:lpstr>Our baseline</vt:lpstr>
      <vt:lpstr>Our baseline – The data structure</vt:lpstr>
      <vt:lpstr>Our baseline – Data initialization</vt:lpstr>
      <vt:lpstr>Our baseline – Calculation logic</vt:lpstr>
      <vt:lpstr>Our baseline</vt:lpstr>
      <vt:lpstr>Our baseline</vt:lpstr>
      <vt:lpstr>Understanding the algorithm (Part 1)</vt:lpstr>
      <vt:lpstr>Understanding the algorithm (Part 1)</vt:lpstr>
      <vt:lpstr>Understanding the algorithm (Part 1)</vt:lpstr>
      <vt:lpstr>Understanding the algorithm (Part 1)</vt:lpstr>
      <vt:lpstr>Understanding the algorithm (Part 1)</vt:lpstr>
      <vt:lpstr>Understanding the algorithm (Part 1)</vt:lpstr>
      <vt:lpstr>Understanding the algorithm (Part 1)</vt:lpstr>
      <vt:lpstr>Array Pooling</vt:lpstr>
      <vt:lpstr>Performance with ArrayPool</vt:lpstr>
      <vt:lpstr>Understanding the algorithm (Part 2)</vt:lpstr>
      <vt:lpstr>Understanding the algorithm (Part 2)</vt:lpstr>
      <vt:lpstr>Taking a substring</vt:lpstr>
      <vt:lpstr>Span-ing Memory</vt:lpstr>
      <vt:lpstr>Taking a slice</vt:lpstr>
      <vt:lpstr>The performance of trimming</vt:lpstr>
      <vt:lpstr>Let’s talk branch prediction</vt:lpstr>
      <vt:lpstr>Let’s talk branch prediction</vt:lpstr>
      <vt:lpstr>The performance impact of branches</vt:lpstr>
      <vt:lpstr>Understanding the algorithm (Part 3)</vt:lpstr>
      <vt:lpstr>Understanding the algorithm (Part 3)</vt:lpstr>
      <vt:lpstr>Understanding the algorithm (Part 3)</vt:lpstr>
      <vt:lpstr>What the JIT?!</vt:lpstr>
      <vt:lpstr>Example: Our affect on the JIT</vt:lpstr>
      <vt:lpstr>Example: Our affect on the JIT</vt:lpstr>
      <vt:lpstr>Example: Our affect on the JIT</vt:lpstr>
      <vt:lpstr>Example: Our affect on the JIT</vt:lpstr>
      <vt:lpstr>Source character optimization</vt:lpstr>
      <vt:lpstr>Source character optimization</vt:lpstr>
      <vt:lpstr>Source character optimization</vt:lpstr>
      <vt:lpstr>PowerPoint Presentation</vt:lpstr>
      <vt:lpstr>Pointers on all data access</vt:lpstr>
      <vt:lpstr>Hardware Intrinsics</vt:lpstr>
      <vt:lpstr>Single Instruction, Multiple Data (SIMD)</vt:lpstr>
      <vt:lpstr>Single Instruction, Multiple Data (SIMD)</vt:lpstr>
      <vt:lpstr>Single Instruction, Multiple Data (SIMD)</vt:lpstr>
      <vt:lpstr>Single Instruction, Multiple Data (SIMD)</vt:lpstr>
      <vt:lpstr>Single Instruction, Multiple Data (SIMD)</vt:lpstr>
      <vt:lpstr>Single Instruction, Multiple Data (SIMD)</vt:lpstr>
      <vt:lpstr>SIMD: Improving trimming logic</vt:lpstr>
      <vt:lpstr>SIMD: Improving trimming logic</vt:lpstr>
      <vt:lpstr>SIMD: Using it improperly</vt:lpstr>
      <vt:lpstr>SIMD: Using it improperly</vt:lpstr>
      <vt:lpstr>For even larger strings: Multi-threading</vt:lpstr>
      <vt:lpstr>For even larger strings: Multi-threading</vt:lpstr>
      <vt:lpstr>For even larger strings: Multi-threading</vt:lpstr>
      <vt:lpstr>For even larger strings: Multi-threading</vt:lpstr>
      <vt:lpstr>For even larger strings: Multi-threading</vt:lpstr>
      <vt:lpstr>For even larger strings: Multi-threading</vt:lpstr>
      <vt:lpstr>There is more performance left to get</vt:lpstr>
      <vt:lpstr>Performance Takeaways</vt:lpstr>
      <vt:lpstr>Related Links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James Turner</cp:lastModifiedBy>
  <cp:revision>473</cp:revision>
  <dcterms:created xsi:type="dcterms:W3CDTF">2020-08-18T20:47:27Z</dcterms:created>
  <dcterms:modified xsi:type="dcterms:W3CDTF">2020-11-16T23:53:49Z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